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78" r:id="rId5"/>
    <p:sldId id="298" r:id="rId6"/>
    <p:sldId id="313" r:id="rId7"/>
    <p:sldId id="314" r:id="rId8"/>
    <p:sldId id="315" r:id="rId9"/>
    <p:sldId id="336" r:id="rId10"/>
    <p:sldId id="317" r:id="rId11"/>
    <p:sldId id="318" r:id="rId12"/>
    <p:sldId id="319" r:id="rId13"/>
    <p:sldId id="320" r:id="rId14"/>
    <p:sldId id="321" r:id="rId15"/>
    <p:sldId id="323" r:id="rId16"/>
    <p:sldId id="324" r:id="rId17"/>
    <p:sldId id="325" r:id="rId18"/>
    <p:sldId id="326" r:id="rId19"/>
    <p:sldId id="327" r:id="rId20"/>
    <p:sldId id="328" r:id="rId21"/>
    <p:sldId id="330" r:id="rId22"/>
    <p:sldId id="332" r:id="rId23"/>
    <p:sldId id="331" r:id="rId24"/>
    <p:sldId id="337" r:id="rId25"/>
    <p:sldId id="310" r:id="rId26"/>
    <p:sldId id="334" r:id="rId27"/>
  </p:sldIdLst>
  <p:sldSz cx="9144000" cy="6858000" type="screen4x3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89898" autoAdjust="0"/>
  </p:normalViewPr>
  <p:slideViewPr>
    <p:cSldViewPr>
      <p:cViewPr varScale="1">
        <p:scale>
          <a:sx n="114" d="100"/>
          <a:sy n="114" d="100"/>
        </p:scale>
        <p:origin x="106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76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3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1731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1731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AF35FB7C-29E4-4C1D-B725-A535784196CA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8427" cy="511731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993" y="9721106"/>
            <a:ext cx="3078427" cy="511731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6228CF08-3813-4B50-A563-71466EB4195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995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4291" eaLnBrk="0" hangingPunct="0">
              <a:defRPr sz="1700" b="1">
                <a:solidFill>
                  <a:schemeClr val="tx1"/>
                </a:solidFill>
                <a:latin typeface="Arial" charset="0"/>
              </a:defRPr>
            </a:lvl1pPr>
            <a:lvl2pPr marL="770216" indent="-296237" defTabSz="974291" eaLnBrk="0" hangingPunct="0">
              <a:defRPr sz="1700" b="1">
                <a:solidFill>
                  <a:schemeClr val="tx1"/>
                </a:solidFill>
                <a:latin typeface="Arial" charset="0"/>
              </a:defRPr>
            </a:lvl2pPr>
            <a:lvl3pPr marL="1184948" indent="-236990" defTabSz="974291" eaLnBrk="0" hangingPunct="0">
              <a:defRPr sz="1700" b="1">
                <a:solidFill>
                  <a:schemeClr val="tx1"/>
                </a:solidFill>
                <a:latin typeface="Arial" charset="0"/>
              </a:defRPr>
            </a:lvl3pPr>
            <a:lvl4pPr marL="1658927" indent="-236990" defTabSz="974291" eaLnBrk="0" hangingPunct="0">
              <a:defRPr sz="1700" b="1">
                <a:solidFill>
                  <a:schemeClr val="tx1"/>
                </a:solidFill>
                <a:latin typeface="Arial" charset="0"/>
              </a:defRPr>
            </a:lvl4pPr>
            <a:lvl5pPr marL="2132907" indent="-236990" defTabSz="974291" eaLnBrk="0" hangingPunct="0">
              <a:defRPr sz="1700" b="1">
                <a:solidFill>
                  <a:schemeClr val="tx1"/>
                </a:solidFill>
                <a:latin typeface="Arial" charset="0"/>
              </a:defRPr>
            </a:lvl5pPr>
            <a:lvl6pPr marL="2606886" indent="-236990" algn="ctr" defTabSz="974291" eaLnBrk="0" fontAlgn="base" hangingPunct="0">
              <a:spcBef>
                <a:spcPct val="5000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6pPr>
            <a:lvl7pPr marL="3080865" indent="-236990" algn="ctr" defTabSz="974291" eaLnBrk="0" fontAlgn="base" hangingPunct="0">
              <a:spcBef>
                <a:spcPct val="5000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7pPr>
            <a:lvl8pPr marL="3554844" indent="-236990" algn="ctr" defTabSz="974291" eaLnBrk="0" fontAlgn="base" hangingPunct="0">
              <a:spcBef>
                <a:spcPct val="5000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8pPr>
            <a:lvl9pPr marL="4028824" indent="-236990" algn="ctr" defTabSz="974291" eaLnBrk="0" fontAlgn="base" hangingPunct="0">
              <a:spcBef>
                <a:spcPct val="5000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39C80A-4533-411A-B999-4F22F5E20886}" type="slidenum">
              <a:rPr lang="it-IT" sz="1200" b="0"/>
              <a:pPr eaLnBrk="1" hangingPunct="1"/>
              <a:t>1</a:t>
            </a:fld>
            <a:endParaRPr lang="it-IT" sz="1200" b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9300" y="768350"/>
            <a:ext cx="2632075" cy="1973263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12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699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357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586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840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6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501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20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5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04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100" dirty="0">
              <a:latin typeface="Cambria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3910D-10AE-4009-9D3E-3396AB9775D1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1609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60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193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285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98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54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807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19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0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780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54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8CF08-3813-4B50-A563-71466EB419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70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8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539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60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89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0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77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450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043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99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31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79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EF8B9-B59A-41A1-8672-498DA04CFB0D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D3E-D4F1-46F9-835D-FC0A7BB8F5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essio.ciarlone@bancaditalia.i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979458"/>
            <a:ext cx="9144000" cy="108000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 smtClean="0">
                <a:solidFill>
                  <a:schemeClr val="bg1"/>
                </a:solidFill>
                <a:latin typeface="Cambria" panose="02040503050406030204" pitchFamily="18" charset="0"/>
              </a:rPr>
              <a:t>Remittances in times of crisis: </a:t>
            </a:r>
            <a:br>
              <a:rPr lang="en-US" sz="3200" dirty="0" smtClean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Cambria" panose="02040503050406030204" pitchFamily="18" charset="0"/>
              </a:rPr>
              <a:t>evidence from Italian corridors</a:t>
            </a:r>
            <a:endParaRPr lang="en-US" sz="3200" b="1" kern="1200" dirty="0">
              <a:solidFill>
                <a:schemeClr val="bg1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4867041"/>
            <a:ext cx="8353425" cy="108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ct val="10000"/>
              </a:spcAft>
              <a:buFont typeface="Wingdings" pitchFamily="2" charset="2"/>
              <a:buNone/>
            </a:pPr>
            <a:r>
              <a:rPr lang="it-IT" dirty="0" smtClean="0">
                <a:latin typeface="Cambria" panose="02040503050406030204" pitchFamily="18" charset="0"/>
              </a:rPr>
              <a:t>Alessio Ciarlone</a:t>
            </a:r>
          </a:p>
          <a:p>
            <a:pPr>
              <a:spcAft>
                <a:spcPct val="10000"/>
              </a:spcAft>
              <a:buFont typeface="Wingdings" pitchFamily="2" charset="2"/>
              <a:buNone/>
            </a:pPr>
            <a:r>
              <a:rPr lang="it-IT" sz="1400" b="0" dirty="0" smtClean="0">
                <a:latin typeface="Cambria" panose="02040503050406030204" pitchFamily="18" charset="0"/>
              </a:rPr>
              <a:t>Banca d’Italia</a:t>
            </a:r>
          </a:p>
          <a:p>
            <a:pPr>
              <a:spcAft>
                <a:spcPct val="10000"/>
              </a:spcAft>
              <a:buFont typeface="Wingdings" pitchFamily="2" charset="2"/>
              <a:buNone/>
            </a:pPr>
            <a:r>
              <a:rPr lang="it-IT" sz="1400" b="0" dirty="0" err="1" smtClean="0">
                <a:latin typeface="Cambria" panose="02040503050406030204" pitchFamily="18" charset="0"/>
              </a:rPr>
              <a:t>Directorate</a:t>
            </a:r>
            <a:r>
              <a:rPr lang="it-IT" sz="1400" b="0" dirty="0" smtClean="0">
                <a:latin typeface="Cambria" panose="02040503050406030204" pitchFamily="18" charset="0"/>
              </a:rPr>
              <a:t> General for Economics, </a:t>
            </a:r>
            <a:r>
              <a:rPr lang="it-IT" sz="1400" b="0" dirty="0" err="1" smtClean="0">
                <a:latin typeface="Cambria" panose="02040503050406030204" pitchFamily="18" charset="0"/>
              </a:rPr>
              <a:t>Statistics</a:t>
            </a:r>
            <a:r>
              <a:rPr lang="it-IT" sz="1400" b="0" dirty="0" smtClean="0">
                <a:latin typeface="Cambria" panose="02040503050406030204" pitchFamily="18" charset="0"/>
              </a:rPr>
              <a:t> and </a:t>
            </a:r>
            <a:r>
              <a:rPr lang="it-IT" sz="1400" b="0" dirty="0" err="1" smtClean="0">
                <a:latin typeface="Cambria" panose="02040503050406030204" pitchFamily="18" charset="0"/>
              </a:rPr>
              <a:t>Research</a:t>
            </a:r>
            <a:endParaRPr lang="it-IT" sz="1400" b="0" dirty="0" smtClean="0">
              <a:latin typeface="Cambria" panose="02040503050406030204" pitchFamily="18" charset="0"/>
            </a:endParaRPr>
          </a:p>
          <a:p>
            <a:pPr>
              <a:spcAft>
                <a:spcPct val="10000"/>
              </a:spcAft>
              <a:buFont typeface="Wingdings" pitchFamily="2" charset="2"/>
              <a:buNone/>
            </a:pPr>
            <a:r>
              <a:rPr lang="it-IT" sz="1400" dirty="0" smtClean="0">
                <a:latin typeface="Cambria" panose="02040503050406030204" pitchFamily="18" charset="0"/>
                <a:hlinkClick r:id="rId3"/>
              </a:rPr>
              <a:t>alessio.ciarlone@bancaditalia.it</a:t>
            </a:r>
            <a:r>
              <a:rPr lang="it-IT" sz="1400" dirty="0" smtClean="0">
                <a:latin typeface="Cambria" panose="02040503050406030204" pitchFamily="18" charset="0"/>
              </a:rPr>
              <a:t> </a:t>
            </a:r>
            <a:endParaRPr lang="it-IT" sz="1400" b="0" dirty="0">
              <a:latin typeface="Cambria" panose="02040503050406030204" pitchFamily="18" charset="0"/>
            </a:endParaRPr>
          </a:p>
        </p:txBody>
      </p:sp>
      <p:pic>
        <p:nvPicPr>
          <p:cNvPr id="2053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608" y="698748"/>
            <a:ext cx="2590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palazz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953" y="0"/>
            <a:ext cx="2823211" cy="1775679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251520" y="2052309"/>
            <a:ext cx="86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 smtClean="0">
                <a:latin typeface="Cambria" pitchFamily="18" charset="0"/>
              </a:rPr>
              <a:t>XVI</a:t>
            </a:r>
            <a:r>
              <a:rPr lang="en-GB" b="1" baseline="30000" dirty="0" err="1" smtClean="0">
                <a:latin typeface="Cambria" pitchFamily="18" charset="0"/>
              </a:rPr>
              <a:t>th</a:t>
            </a:r>
            <a:r>
              <a:rPr lang="en-GB" b="1" baseline="30000" dirty="0" smtClean="0">
                <a:latin typeface="Cambria" pitchFamily="18" charset="0"/>
              </a:rPr>
              <a:t> </a:t>
            </a:r>
            <a:r>
              <a:rPr lang="en-US" b="1" dirty="0" smtClean="0">
                <a:latin typeface="Cambria" pitchFamily="18" charset="0"/>
              </a:rPr>
              <a:t>South-Eastern </a:t>
            </a:r>
            <a:r>
              <a:rPr lang="en-US" b="1" dirty="0">
                <a:latin typeface="Cambria" pitchFamily="18" charset="0"/>
              </a:rPr>
              <a:t>European Economic Research Workshop</a:t>
            </a:r>
            <a:endParaRPr lang="en-GB" b="1" dirty="0" smtClean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7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(baseline)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1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2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 smtClean="0">
                <a:latin typeface="Cambria" panose="02040503050406030204" pitchFamily="18" charset="0"/>
              </a:rPr>
              <a:t>Remittance </a:t>
            </a:r>
            <a:r>
              <a:rPr lang="en-GB" sz="1600" dirty="0">
                <a:latin typeface="Cambria" panose="02040503050406030204" pitchFamily="18" charset="0"/>
              </a:rPr>
              <a:t>growth is </a:t>
            </a:r>
            <a:r>
              <a:rPr lang="en-GB" sz="1600" u="sng" dirty="0" smtClean="0">
                <a:latin typeface="Cambria" panose="02040503050406030204" pitchFamily="18" charset="0"/>
              </a:rPr>
              <a:t>negatively </a:t>
            </a:r>
            <a:r>
              <a:rPr lang="en-GB" sz="1600" u="sng" dirty="0">
                <a:latin typeface="Cambria" panose="02040503050406030204" pitchFamily="18" charset="0"/>
              </a:rPr>
              <a:t>associated with </a:t>
            </a:r>
            <a:r>
              <a:rPr lang="en-GB" sz="1600" u="sng" dirty="0" smtClean="0">
                <a:latin typeface="Cambria" panose="02040503050406030204" pitchFamily="18" charset="0"/>
              </a:rPr>
              <a:t>GDP growth rate at home</a:t>
            </a:r>
            <a:r>
              <a:rPr lang="en-GB" sz="1600" dirty="0" smtClean="0">
                <a:latin typeface="Cambria" panose="02040503050406030204" pitchFamily="18" charset="0"/>
              </a:rPr>
              <a:t>, confirming </a:t>
            </a:r>
            <a:r>
              <a:rPr lang="en-GB" sz="1600" dirty="0">
                <a:latin typeface="Cambria" panose="02040503050406030204" pitchFamily="18" charset="0"/>
              </a:rPr>
              <a:t>their role as an essential </a:t>
            </a:r>
            <a:r>
              <a:rPr lang="en-GB" sz="1600" i="1" u="sng" dirty="0">
                <a:latin typeface="Cambria" panose="02040503050406030204" pitchFamily="18" charset="0"/>
              </a:rPr>
              <a:t>countercyclical financial </a:t>
            </a:r>
            <a:r>
              <a:rPr lang="en-GB" sz="1600" i="1" u="sng" dirty="0" smtClean="0">
                <a:latin typeface="Cambria" panose="02040503050406030204" pitchFamily="18" charset="0"/>
              </a:rPr>
              <a:t>flow/automatic stabilizer</a:t>
            </a:r>
            <a:r>
              <a:rPr lang="en-GB" sz="1600" dirty="0" smtClean="0">
                <a:latin typeface="Cambria" panose="02040503050406030204" pitchFamily="18" charset="0"/>
              </a:rPr>
              <a:t> </a:t>
            </a:r>
            <a:r>
              <a:rPr lang="en-GB" sz="1600" dirty="0">
                <a:latin typeface="Cambria" panose="02040503050406030204" pitchFamily="18" charset="0"/>
              </a:rPr>
              <a:t>for recipient </a:t>
            </a:r>
            <a:r>
              <a:rPr lang="en-GB" sz="1600" dirty="0" smtClean="0">
                <a:latin typeface="Cambria" panose="02040503050406030204" pitchFamily="18" charset="0"/>
              </a:rPr>
              <a:t>countries hit by adverse events.  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104597"/>
            <a:ext cx="6071616" cy="475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6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(baseline)</a:t>
            </a: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3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 smtClean="0">
                <a:latin typeface="Cambria" panose="02040503050406030204" pitchFamily="18" charset="0"/>
              </a:rPr>
              <a:t>Remittance </a:t>
            </a:r>
            <a:r>
              <a:rPr lang="en-GB" sz="1600" dirty="0">
                <a:latin typeface="Cambria" panose="02040503050406030204" pitchFamily="18" charset="0"/>
              </a:rPr>
              <a:t>growth is </a:t>
            </a:r>
            <a:r>
              <a:rPr lang="en-GB" sz="1600" u="sng" dirty="0" smtClean="0">
                <a:latin typeface="Cambria" panose="02040503050406030204" pitchFamily="18" charset="0"/>
              </a:rPr>
              <a:t>positively </a:t>
            </a:r>
            <a:r>
              <a:rPr lang="en-GB" sz="1600" u="sng" dirty="0">
                <a:latin typeface="Cambria" panose="02040503050406030204" pitchFamily="18" charset="0"/>
              </a:rPr>
              <a:t>associated with </a:t>
            </a:r>
            <a:r>
              <a:rPr lang="en-GB" sz="1600" u="sng" dirty="0" smtClean="0">
                <a:latin typeface="Cambria" panose="02040503050406030204" pitchFamily="18" charset="0"/>
              </a:rPr>
              <a:t>the infection rate in Italy</a:t>
            </a:r>
            <a:r>
              <a:rPr lang="en-GB" sz="1600" dirty="0" smtClean="0">
                <a:latin typeface="Cambria" panose="02040503050406030204" pitchFamily="18" charset="0"/>
              </a:rPr>
              <a:t>, hinting to a role played by </a:t>
            </a:r>
            <a:r>
              <a:rPr lang="en-GB" sz="1600" dirty="0">
                <a:latin typeface="Cambria" panose="02040503050406030204" pitchFamily="18" charset="0"/>
              </a:rPr>
              <a:t>the </a:t>
            </a:r>
            <a:r>
              <a:rPr lang="en-GB" sz="1600" i="1" u="sng" dirty="0">
                <a:latin typeface="Cambria" panose="02040503050406030204" pitchFamily="18" charset="0"/>
              </a:rPr>
              <a:t>fiscal measures</a:t>
            </a:r>
            <a:r>
              <a:rPr lang="en-GB" sz="1600" dirty="0">
                <a:latin typeface="Cambria" panose="02040503050406030204" pitchFamily="18" charset="0"/>
              </a:rPr>
              <a:t> </a:t>
            </a:r>
            <a:r>
              <a:rPr lang="en-GB" sz="1600" dirty="0" smtClean="0">
                <a:latin typeface="Cambria" panose="02040503050406030204" pitchFamily="18" charset="0"/>
              </a:rPr>
              <a:t>adopted </a:t>
            </a:r>
            <a:r>
              <a:rPr lang="en-GB" sz="1600" dirty="0">
                <a:latin typeface="Cambria" panose="02040503050406030204" pitchFamily="18" charset="0"/>
              </a:rPr>
              <a:t>by the Italian </a:t>
            </a:r>
            <a:r>
              <a:rPr lang="en-GB" sz="1600" dirty="0" smtClean="0">
                <a:latin typeface="Cambria" panose="02040503050406030204" pitchFamily="18" charset="0"/>
              </a:rPr>
              <a:t>government in preventing a drastic fall in migrant workers’ income and, hence, in remittances.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095072"/>
            <a:ext cx="6071616" cy="475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(extension 1: containment measures)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4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 smtClean="0">
                <a:latin typeface="Cambria" panose="02040503050406030204" pitchFamily="18" charset="0"/>
              </a:rPr>
              <a:t>Remittance </a:t>
            </a:r>
            <a:r>
              <a:rPr lang="en-GB" sz="1600" dirty="0">
                <a:latin typeface="Cambria" panose="02040503050406030204" pitchFamily="18" charset="0"/>
              </a:rPr>
              <a:t>growth is </a:t>
            </a:r>
            <a:r>
              <a:rPr lang="en-GB" sz="1600" u="sng" dirty="0">
                <a:latin typeface="Cambria" panose="02040503050406030204" pitchFamily="18" charset="0"/>
              </a:rPr>
              <a:t>positively associated with </a:t>
            </a:r>
            <a:r>
              <a:rPr lang="en-GB" sz="1600" u="sng" dirty="0" smtClean="0">
                <a:latin typeface="Cambria" panose="02040503050406030204" pitchFamily="18" charset="0"/>
              </a:rPr>
              <a:t>the degree of the containment measures</a:t>
            </a:r>
            <a:r>
              <a:rPr lang="en-GB" sz="1600" dirty="0" smtClean="0">
                <a:latin typeface="Cambria" panose="02040503050406030204" pitchFamily="18" charset="0"/>
              </a:rPr>
              <a:t> in Italy; notwithstanding their introduction and their strictness, migrants </a:t>
            </a:r>
            <a:r>
              <a:rPr lang="en-GB" sz="1600" dirty="0">
                <a:latin typeface="Cambria" panose="02040503050406030204" pitchFamily="18" charset="0"/>
              </a:rPr>
              <a:t>have been able to </a:t>
            </a:r>
            <a:r>
              <a:rPr lang="en-GB" sz="1600" dirty="0" smtClean="0">
                <a:latin typeface="Cambria" panose="02040503050406030204" pitchFamily="18" charset="0"/>
              </a:rPr>
              <a:t>continue sending remittances back </a:t>
            </a:r>
            <a:r>
              <a:rPr lang="en-GB" sz="1600" dirty="0">
                <a:latin typeface="Cambria" panose="02040503050406030204" pitchFamily="18" charset="0"/>
              </a:rPr>
              <a:t>to their families in home countries.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5" name="Immagine 4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105358"/>
            <a:ext cx="6073200" cy="47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4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What we have seen thus far: a recap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79084"/>
            <a:ext cx="8229600" cy="2653972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Against the spread of the virus, the strict containment measures adopted by the Italian government and other odds, remittance outflows from Italy have been able to remain well alive.</a:t>
            </a: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Part of them may simply have abandoned </a:t>
            </a:r>
            <a:r>
              <a:rPr lang="en-US" sz="1600" u="sng" dirty="0" smtClean="0">
                <a:latin typeface="Cambria" panose="02040503050406030204" pitchFamily="18" charset="0"/>
              </a:rPr>
              <a:t>informal channels</a:t>
            </a:r>
            <a:r>
              <a:rPr lang="en-US" sz="1600" dirty="0" smtClean="0">
                <a:latin typeface="Cambria" panose="02040503050406030204" pitchFamily="18" charset="0"/>
              </a:rPr>
              <a:t> and be transferred to home countries by means of </a:t>
            </a:r>
            <a:r>
              <a:rPr lang="en-US" sz="1600" u="sng" dirty="0" smtClean="0">
                <a:latin typeface="Cambria" panose="02040503050406030204" pitchFamily="18" charset="0"/>
              </a:rPr>
              <a:t>regulated financial instruments</a:t>
            </a:r>
            <a:r>
              <a:rPr lang="en-US" sz="1600" dirty="0" smtClean="0">
                <a:latin typeface="Cambria" panose="02040503050406030204" pitchFamily="18" charset="0"/>
              </a:rPr>
              <a:t>, especially </a:t>
            </a:r>
            <a:r>
              <a:rPr lang="en-US" sz="1600" u="sng" dirty="0" smtClean="0">
                <a:latin typeface="Cambria" panose="02040503050406030204" pitchFamily="18" charset="0"/>
              </a:rPr>
              <a:t>innovative digital ones</a:t>
            </a:r>
            <a:r>
              <a:rPr lang="en-US" sz="1600" dirty="0" smtClean="0">
                <a:latin typeface="Cambria" panose="02040503050406030204" pitchFamily="18" charset="0"/>
              </a:rPr>
              <a:t>. The two aspects, of course, are strictly interrelated.</a:t>
            </a: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>
                <a:latin typeface="Cambria" panose="02040503050406030204" pitchFamily="18" charset="0"/>
              </a:rPr>
              <a:t>Any empirical analysis focusing on these features, nevertheless, ought to </a:t>
            </a:r>
            <a:r>
              <a:rPr lang="en-US" sz="1600" dirty="0" smtClean="0">
                <a:latin typeface="Cambria" panose="02040503050406030204" pitchFamily="18" charset="0"/>
              </a:rPr>
              <a:t>face </a:t>
            </a:r>
            <a:r>
              <a:rPr lang="en-US" sz="1600" dirty="0">
                <a:latin typeface="Cambria" panose="02040503050406030204" pitchFamily="18" charset="0"/>
              </a:rPr>
              <a:t>a </a:t>
            </a:r>
            <a:r>
              <a:rPr lang="en-US" sz="1600" u="sng" dirty="0">
                <a:latin typeface="Cambria" panose="02040503050406030204" pitchFamily="18" charset="0"/>
              </a:rPr>
              <a:t>lack of reliable measures</a:t>
            </a:r>
            <a:r>
              <a:rPr lang="en-US" sz="1600" dirty="0">
                <a:latin typeface="Cambria" panose="02040503050406030204" pitchFamily="18" charset="0"/>
              </a:rPr>
              <a:t> of what is “informal” and what is “digital” … hence, </a:t>
            </a:r>
            <a:r>
              <a:rPr lang="en-US" sz="1600" dirty="0" smtClean="0">
                <a:latin typeface="Cambria" panose="02040503050406030204" pitchFamily="18" charset="0"/>
              </a:rPr>
              <a:t>need </a:t>
            </a:r>
            <a:r>
              <a:rPr lang="en-US" sz="1600" dirty="0">
                <a:latin typeface="Cambria" panose="02040503050406030204" pitchFamily="18" charset="0"/>
              </a:rPr>
              <a:t>to resort to </a:t>
            </a:r>
            <a:r>
              <a:rPr lang="en-US" sz="1600" dirty="0" smtClean="0">
                <a:latin typeface="Cambria" panose="02040503050406030204" pitchFamily="18" charset="0"/>
              </a:rPr>
              <a:t>simple </a:t>
            </a:r>
            <a:r>
              <a:rPr lang="en-US" sz="1600" u="sng" dirty="0" smtClean="0">
                <a:latin typeface="Cambria" panose="02040503050406030204" pitchFamily="18" charset="0"/>
              </a:rPr>
              <a:t>proxies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 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sp>
        <p:nvSpPr>
          <p:cNvPr id="6" name="Segnaposto contenuto 2"/>
          <p:cNvSpPr txBox="1">
            <a:spLocks/>
          </p:cNvSpPr>
          <p:nvPr/>
        </p:nvSpPr>
        <p:spPr>
          <a:xfrm>
            <a:off x="458019" y="2422085"/>
            <a:ext cx="8229600" cy="1007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99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(extension 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2: formal </a:t>
            </a:r>
            <a:r>
              <a:rPr lang="en-US" sz="24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vs.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informal channels)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79084"/>
            <a:ext cx="8229600" cy="2437947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GB" sz="1600" dirty="0" smtClean="0">
                <a:latin typeface="Cambria" panose="02040503050406030204" pitchFamily="18" charset="0"/>
              </a:rPr>
              <a:t>Underlying idea: migrants use </a:t>
            </a:r>
            <a:r>
              <a:rPr lang="en-GB" sz="1600" u="sng" dirty="0" smtClean="0">
                <a:latin typeface="Cambria" panose="02040503050406030204" pitchFamily="18" charset="0"/>
              </a:rPr>
              <a:t>informal channels</a:t>
            </a:r>
            <a:r>
              <a:rPr lang="en-GB" sz="1600" dirty="0" smtClean="0">
                <a:latin typeface="Cambria" panose="02040503050406030204" pitchFamily="18" charset="0"/>
              </a:rPr>
              <a:t> when they can </a:t>
            </a:r>
            <a:r>
              <a:rPr lang="en-GB" sz="1600" u="sng" dirty="0" smtClean="0">
                <a:latin typeface="Cambria" panose="02040503050406030204" pitchFamily="18" charset="0"/>
              </a:rPr>
              <a:t>easily travel back home</a:t>
            </a:r>
            <a:r>
              <a:rPr lang="en-GB" sz="1600" dirty="0" smtClean="0">
                <a:latin typeface="Cambria" panose="02040503050406030204" pitchFamily="18" charset="0"/>
              </a:rPr>
              <a:t> and bring money in a trolley; hence, </a:t>
            </a:r>
            <a:r>
              <a:rPr lang="en-GB" sz="1600" u="sng" dirty="0" smtClean="0">
                <a:latin typeface="Cambria" panose="02040503050406030204" pitchFamily="18" charset="0"/>
              </a:rPr>
              <a:t>the (un)availability of trips to return home may be used as a proxy for </a:t>
            </a:r>
            <a:r>
              <a:rPr lang="en-GB" sz="1600" u="sng" dirty="0" smtClean="0">
                <a:latin typeface="Cambria" panose="02040503050406030204" pitchFamily="18" charset="0"/>
              </a:rPr>
              <a:t>the impossibility of counting on informal channels</a:t>
            </a:r>
            <a:r>
              <a:rPr lang="en-GB" sz="1600" dirty="0" smtClean="0">
                <a:latin typeface="Cambria" panose="02040503050406030204" pitchFamily="18" charset="0"/>
              </a:rPr>
              <a:t>.</a:t>
            </a:r>
            <a:endParaRPr lang="en-GB" sz="1600" dirty="0" smtClean="0">
              <a:latin typeface="Cambria" panose="02040503050406030204" pitchFamily="18" charset="0"/>
            </a:endParaRP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To have a glimpse of the </a:t>
            </a:r>
            <a:r>
              <a:rPr lang="en-GB" sz="1600" dirty="0">
                <a:latin typeface="Cambria" panose="02040503050406030204" pitchFamily="18" charset="0"/>
              </a:rPr>
              <a:t>(un)availability of trips to return </a:t>
            </a:r>
            <a:r>
              <a:rPr lang="en-GB" sz="1600" dirty="0" smtClean="0">
                <a:latin typeface="Cambria" panose="02040503050406030204" pitchFamily="18" charset="0"/>
              </a:rPr>
              <a:t>home,</a:t>
            </a:r>
            <a:r>
              <a:rPr lang="en-US" sz="1600" dirty="0" smtClean="0">
                <a:latin typeface="Cambria" panose="02040503050406030204" pitchFamily="18" charset="0"/>
              </a:rPr>
              <a:t> I relied upon </a:t>
            </a:r>
            <a:r>
              <a:rPr lang="en-US" sz="1600" u="sng" dirty="0" smtClean="0">
                <a:latin typeface="Cambria" panose="02040503050406030204" pitchFamily="18" charset="0"/>
              </a:rPr>
              <a:t>Google Trends</a:t>
            </a:r>
            <a:r>
              <a:rPr lang="en-US" sz="1600" dirty="0" smtClean="0">
                <a:latin typeface="Cambria" panose="02040503050406030204" pitchFamily="18" charset="0"/>
              </a:rPr>
              <a:t>; I looked at the web searches</a:t>
            </a:r>
            <a:r>
              <a:rPr lang="en-GB" sz="1600" dirty="0" smtClean="0">
                <a:latin typeface="Cambria" panose="02040503050406030204" pitchFamily="18" charset="0"/>
              </a:rPr>
              <a:t> </a:t>
            </a:r>
            <a:r>
              <a:rPr lang="en-GB" sz="1600" dirty="0">
                <a:latin typeface="Cambria" panose="02040503050406030204" pitchFamily="18" charset="0"/>
              </a:rPr>
              <a:t>done </a:t>
            </a:r>
            <a:r>
              <a:rPr lang="en-GB" sz="1600" i="1" dirty="0">
                <a:latin typeface="Cambria" panose="02040503050406030204" pitchFamily="18" charset="0"/>
              </a:rPr>
              <a:t>in Italy</a:t>
            </a:r>
            <a:r>
              <a:rPr lang="en-GB" sz="1600" dirty="0">
                <a:latin typeface="Cambria" panose="02040503050406030204" pitchFamily="18" charset="0"/>
              </a:rPr>
              <a:t> </a:t>
            </a:r>
            <a:r>
              <a:rPr lang="en-GB" sz="1600" dirty="0" smtClean="0">
                <a:latin typeface="Cambria" panose="02040503050406030204" pitchFamily="18" charset="0"/>
              </a:rPr>
              <a:t>for the term “</a:t>
            </a:r>
            <a:r>
              <a:rPr lang="en-GB" sz="1600" i="1" dirty="0" smtClean="0">
                <a:latin typeface="Cambria" panose="02040503050406030204" pitchFamily="18" charset="0"/>
              </a:rPr>
              <a:t>Flights to …</a:t>
            </a:r>
            <a:r>
              <a:rPr lang="en-GB" sz="1600" dirty="0" smtClean="0">
                <a:latin typeface="Cambria" panose="02040503050406030204" pitchFamily="18" charset="0"/>
              </a:rPr>
              <a:t>” each </a:t>
            </a:r>
            <a:r>
              <a:rPr lang="en-GB" sz="1600" dirty="0">
                <a:latin typeface="Cambria" panose="02040503050406030204" pitchFamily="18" charset="0"/>
              </a:rPr>
              <a:t>of the countries in the </a:t>
            </a:r>
            <a:r>
              <a:rPr lang="en-GB" sz="1600" dirty="0" smtClean="0">
                <a:latin typeface="Cambria" panose="02040503050406030204" pitchFamily="18" charset="0"/>
              </a:rPr>
              <a:t>sample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sp>
        <p:nvSpPr>
          <p:cNvPr id="6" name="Segnaposto contenuto 2"/>
          <p:cNvSpPr txBox="1">
            <a:spLocks/>
          </p:cNvSpPr>
          <p:nvPr/>
        </p:nvSpPr>
        <p:spPr>
          <a:xfrm>
            <a:off x="458019" y="2422085"/>
            <a:ext cx="8229600" cy="1007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" y="3029697"/>
            <a:ext cx="8496000" cy="3762083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542523" y="6425902"/>
            <a:ext cx="8066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latin typeface="Cambria" panose="02040503050406030204" pitchFamily="18" charset="0"/>
                <a:ea typeface="Cambria" panose="02040503050406030204" pitchFamily="18" charset="0"/>
              </a:rPr>
              <a:t>Note: </a:t>
            </a:r>
            <a:r>
              <a:rPr lang="en-GB" sz="1000" dirty="0">
                <a:latin typeface="Cambria" panose="02040503050406030204" pitchFamily="18" charset="0"/>
                <a:ea typeface="Cambria" panose="02040503050406030204" pitchFamily="18" charset="0"/>
              </a:rPr>
              <a:t>in both charts the 2019 (2020) dynamics is represented by an orange (a blue) line.</a:t>
            </a:r>
            <a:endParaRPr lang="en-US" sz="1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3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extension 2: formal 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vs.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informal channels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5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 smtClean="0">
                <a:latin typeface="Cambria" panose="02040503050406030204" pitchFamily="18" charset="0"/>
              </a:rPr>
              <a:t>Remittance </a:t>
            </a:r>
            <a:r>
              <a:rPr lang="en-GB" sz="1600" dirty="0">
                <a:latin typeface="Cambria" panose="02040503050406030204" pitchFamily="18" charset="0"/>
              </a:rPr>
              <a:t>growth is </a:t>
            </a:r>
            <a:r>
              <a:rPr lang="en-GB" sz="1600" u="sng" dirty="0" smtClean="0">
                <a:latin typeface="Cambria" panose="02040503050406030204" pitchFamily="18" charset="0"/>
              </a:rPr>
              <a:t>negatively </a:t>
            </a:r>
            <a:r>
              <a:rPr lang="en-GB" sz="1600" u="sng" dirty="0">
                <a:latin typeface="Cambria" panose="02040503050406030204" pitchFamily="18" charset="0"/>
              </a:rPr>
              <a:t>associated</a:t>
            </a:r>
            <a:r>
              <a:rPr lang="en-GB" sz="1600" dirty="0">
                <a:latin typeface="Cambria" panose="02040503050406030204" pitchFamily="18" charset="0"/>
              </a:rPr>
              <a:t> with </a:t>
            </a:r>
            <a:r>
              <a:rPr lang="en-GB" sz="1600" dirty="0" smtClean="0">
                <a:latin typeface="Cambria" panose="02040503050406030204" pitchFamily="18" charset="0"/>
              </a:rPr>
              <a:t>the </a:t>
            </a:r>
            <a:r>
              <a:rPr lang="en-GB" sz="1600" u="sng" dirty="0" smtClean="0">
                <a:latin typeface="Cambria" panose="02040503050406030204" pitchFamily="18" charset="0"/>
              </a:rPr>
              <a:t>(un)availability of flights towards home countries</a:t>
            </a:r>
            <a:r>
              <a:rPr lang="en-GB" sz="1600" dirty="0">
                <a:latin typeface="Cambria" panose="02040503050406030204" pitchFamily="18" charset="0"/>
              </a:rPr>
              <a:t>; an indirect indication of the greater recourse by migrants to formally regulated channels instead of more informal </a:t>
            </a:r>
            <a:r>
              <a:rPr lang="en-GB" sz="1600" dirty="0" smtClean="0">
                <a:latin typeface="Cambria" panose="02040503050406030204" pitchFamily="18" charset="0"/>
              </a:rPr>
              <a:t>hand-cash </a:t>
            </a:r>
            <a:r>
              <a:rPr lang="en-GB" sz="1600" dirty="0">
                <a:latin typeface="Cambria" panose="02040503050406030204" pitchFamily="18" charset="0"/>
              </a:rPr>
              <a:t>transfers.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5" name="Immagine 4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104792"/>
            <a:ext cx="6071616" cy="47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extension 2: formal 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vs.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informal channels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143936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I improve upon this result by taking into account the existence of a </a:t>
            </a:r>
            <a:r>
              <a:rPr lang="en-US" sz="1600" u="sng" dirty="0" smtClean="0">
                <a:latin typeface="Cambria" panose="02040503050406030204" pitchFamily="18" charset="0"/>
              </a:rPr>
              <a:t>positive relationship between remittances and distance of – and between remittances and travel costs to – home </a:t>
            </a:r>
            <a:r>
              <a:rPr lang="en-US" sz="1600" u="sng" dirty="0" smtClean="0">
                <a:latin typeface="Cambria" panose="02040503050406030204" pitchFamily="18" charset="0"/>
              </a:rPr>
              <a:t>countries</a:t>
            </a:r>
            <a:r>
              <a:rPr lang="en-US" sz="1600" dirty="0" smtClean="0">
                <a:latin typeface="Cambria" panose="02040503050406030204" pitchFamily="18" charset="0"/>
              </a:rPr>
              <a:t>. </a:t>
            </a:r>
            <a:r>
              <a:rPr lang="en-US" sz="1600" dirty="0" smtClean="0">
                <a:latin typeface="Cambria" panose="02040503050406030204" pitchFamily="18" charset="0"/>
              </a:rPr>
              <a:t>The </a:t>
            </a:r>
            <a:r>
              <a:rPr lang="en-US" sz="1600" dirty="0">
                <a:latin typeface="Cambria" panose="02040503050406030204" pitchFamily="18" charset="0"/>
              </a:rPr>
              <a:t>idea is that </a:t>
            </a:r>
            <a:r>
              <a:rPr lang="en-US" sz="1600" u="sng" dirty="0">
                <a:latin typeface="Cambria" panose="02040503050406030204" pitchFamily="18" charset="0"/>
              </a:rPr>
              <a:t>the </a:t>
            </a:r>
            <a:r>
              <a:rPr lang="en-US" sz="1600" i="1" u="sng" dirty="0">
                <a:latin typeface="Cambria" panose="02040503050406030204" pitchFamily="18" charset="0"/>
              </a:rPr>
              <a:t>easier</a:t>
            </a:r>
            <a:r>
              <a:rPr lang="en-US" sz="1600" u="sng" dirty="0">
                <a:latin typeface="Cambria" panose="02040503050406030204" pitchFamily="18" charset="0"/>
              </a:rPr>
              <a:t> it is to get back home</a:t>
            </a:r>
            <a:r>
              <a:rPr lang="en-US" sz="1600" dirty="0">
                <a:latin typeface="Cambria" panose="02040503050406030204" pitchFamily="18" charset="0"/>
              </a:rPr>
              <a:t> – because home country is relatively </a:t>
            </a:r>
            <a:r>
              <a:rPr lang="en-US" sz="1600" i="1" dirty="0">
                <a:latin typeface="Cambria" panose="02040503050406030204" pitchFamily="18" charset="0"/>
              </a:rPr>
              <a:t>near</a:t>
            </a:r>
            <a:r>
              <a:rPr lang="en-US" sz="1600" dirty="0">
                <a:latin typeface="Cambria" panose="02040503050406030204" pitchFamily="18" charset="0"/>
              </a:rPr>
              <a:t> or because it doesn’t cost </a:t>
            </a:r>
            <a:r>
              <a:rPr lang="en-US" sz="1600" i="1" dirty="0">
                <a:latin typeface="Cambria" panose="02040503050406030204" pitchFamily="18" charset="0"/>
              </a:rPr>
              <a:t>too much</a:t>
            </a:r>
            <a:r>
              <a:rPr lang="en-US" sz="1600" dirty="0">
                <a:latin typeface="Cambria" panose="02040503050406030204" pitchFamily="18" charset="0"/>
              </a:rPr>
              <a:t> to arrange for a travel – </a:t>
            </a:r>
            <a:r>
              <a:rPr lang="en-US" sz="1600" u="sng" dirty="0">
                <a:latin typeface="Cambria" panose="02040503050406030204" pitchFamily="18" charset="0"/>
              </a:rPr>
              <a:t>the higher the share of </a:t>
            </a:r>
            <a:r>
              <a:rPr lang="en-US" sz="1600" i="1" u="sng" dirty="0">
                <a:latin typeface="Cambria" panose="02040503050406030204" pitchFamily="18" charset="0"/>
              </a:rPr>
              <a:t>informal</a:t>
            </a:r>
            <a:r>
              <a:rPr lang="en-US" sz="1600" u="sng" dirty="0">
                <a:latin typeface="Cambria" panose="02040503050406030204" pitchFamily="18" charset="0"/>
              </a:rPr>
              <a:t> remittances</a:t>
            </a:r>
            <a:r>
              <a:rPr lang="en-US" sz="1600" dirty="0">
                <a:latin typeface="Cambria" panose="02040503050406030204" pitchFamily="18" charset="0"/>
              </a:rPr>
              <a:t>.</a:t>
            </a:r>
          </a:p>
          <a:p>
            <a:pPr marL="0" lvl="1" indent="0" algn="just">
              <a:spcAft>
                <a:spcPts val="600"/>
              </a:spcAft>
              <a:buNone/>
            </a:pP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241619"/>
            <a:ext cx="4248000" cy="3082913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646" y="3241621"/>
            <a:ext cx="4248000" cy="306884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51520" y="2771533"/>
            <a:ext cx="42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Cambria" panose="02040503050406030204" pitchFamily="18" charset="0"/>
                <a:ea typeface="Cambria" panose="02040503050406030204" pitchFamily="18" charset="0"/>
              </a:rPr>
              <a:t>Remittances per head and </a:t>
            </a:r>
            <a:endParaRPr lang="en-GB" sz="12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GB" sz="1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distance </a:t>
            </a:r>
            <a:r>
              <a:rPr lang="en-GB" sz="1200" b="1" dirty="0">
                <a:latin typeface="Cambria" panose="02040503050406030204" pitchFamily="18" charset="0"/>
                <a:ea typeface="Cambria" panose="02040503050406030204" pitchFamily="18" charset="0"/>
              </a:rPr>
              <a:t>of </a:t>
            </a:r>
            <a:r>
              <a:rPr lang="en-GB" sz="1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receiving countries</a:t>
            </a:r>
            <a:endParaRPr lang="en-US" sz="1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657725" y="2767279"/>
            <a:ext cx="42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Cambria" panose="02040503050406030204" pitchFamily="18" charset="0"/>
                <a:ea typeface="Cambria" panose="02040503050406030204" pitchFamily="18" charset="0"/>
              </a:rPr>
              <a:t>Remittances per head and </a:t>
            </a:r>
            <a:endParaRPr lang="en-GB" sz="12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GB" sz="1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travel costs towards receiving countries</a:t>
            </a:r>
            <a:endParaRPr lang="en-US" sz="1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58788" y="6334057"/>
            <a:ext cx="42407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Cambria" panose="02040503050406030204" pitchFamily="18" charset="0"/>
                <a:ea typeface="Cambria" panose="02040503050406030204" pitchFamily="18" charset="0"/>
              </a:rPr>
              <a:t>Source: Bank of Italy and CEPII.</a:t>
            </a:r>
          </a:p>
          <a:p>
            <a:pPr algn="just"/>
            <a:r>
              <a:rPr lang="en-GB" sz="900" dirty="0">
                <a:latin typeface="Cambria" panose="02040503050406030204" pitchFamily="18" charset="0"/>
                <a:ea typeface="Cambria" panose="02040503050406030204" pitchFamily="18" charset="0"/>
              </a:rPr>
              <a:t>Note: Distance is in kilometres and is reported on the X-axis; remittances per head are in euros and are reported on the Y-axis.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655646" y="6320471"/>
            <a:ext cx="4248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Cambria" panose="02040503050406030204" pitchFamily="18" charset="0"/>
                <a:ea typeface="Cambria" panose="02040503050406030204" pitchFamily="18" charset="0"/>
              </a:rPr>
              <a:t>Source: Bank of </a:t>
            </a:r>
            <a:r>
              <a:rPr lang="en-GB" sz="900" dirty="0" smtClean="0">
                <a:latin typeface="Cambria" panose="02040503050406030204" pitchFamily="18" charset="0"/>
                <a:ea typeface="Cambria" panose="02040503050406030204" pitchFamily="18" charset="0"/>
              </a:rPr>
              <a:t>Italy.</a:t>
            </a:r>
            <a:endParaRPr lang="en-GB" sz="9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GB" sz="900" dirty="0">
                <a:latin typeface="Cambria" panose="02040503050406030204" pitchFamily="18" charset="0"/>
                <a:ea typeface="Cambria" panose="02040503050406030204" pitchFamily="18" charset="0"/>
              </a:rPr>
              <a:t>Note: </a:t>
            </a:r>
            <a:r>
              <a:rPr lang="en-GB" sz="900" dirty="0" smtClean="0">
                <a:latin typeface="Cambria" panose="02040503050406030204" pitchFamily="18" charset="0"/>
                <a:ea typeface="Cambria" panose="02040503050406030204" pitchFamily="18" charset="0"/>
              </a:rPr>
              <a:t>Travel costs and </a:t>
            </a:r>
            <a:r>
              <a:rPr lang="en-GB" sz="900" dirty="0">
                <a:latin typeface="Cambria" panose="02040503050406030204" pitchFamily="18" charset="0"/>
                <a:ea typeface="Cambria" panose="02040503050406030204" pitchFamily="18" charset="0"/>
              </a:rPr>
              <a:t>remittances per head are in </a:t>
            </a:r>
            <a:r>
              <a:rPr lang="en-GB" sz="900" dirty="0" smtClean="0">
                <a:latin typeface="Cambria" panose="02040503050406030204" pitchFamily="18" charset="0"/>
                <a:ea typeface="Cambria" panose="02040503050406030204" pitchFamily="18" charset="0"/>
              </a:rPr>
              <a:t>euros; the former is reported on the X-axis, the latter on the Y-axis.</a:t>
            </a:r>
            <a:endParaRPr lang="en-GB" sz="9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extension 2: formal 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vs.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informal channels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Segnaposto contenuto 2"/>
              <p:cNvSpPr>
                <a:spLocks noGrp="1"/>
              </p:cNvSpPr>
              <p:nvPr>
                <p:ph idx="1"/>
              </p:nvPr>
            </p:nvSpPr>
            <p:spPr>
              <a:xfrm>
                <a:off x="466323" y="1269560"/>
                <a:ext cx="8229600" cy="5039760"/>
              </a:xfrm>
            </p:spPr>
            <p:txBody>
              <a:bodyPr>
                <a:noAutofit/>
              </a:bodyPr>
              <a:lstStyle/>
              <a:p>
                <a:pPr marL="0" lvl="1" indent="0" algn="just">
                  <a:spcAft>
                    <a:spcPts val="1200"/>
                  </a:spcAft>
                  <a:buNone/>
                </a:pPr>
                <a:r>
                  <a:rPr lang="en-US" sz="1600" dirty="0" smtClean="0">
                    <a:latin typeface="Cambria" panose="02040503050406030204" pitchFamily="18" charset="0"/>
                  </a:rPr>
                  <a:t>I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modified the LPs model to introduce an </a:t>
                </a:r>
                <a:r>
                  <a:rPr lang="en-US" sz="1600" u="sng" dirty="0" smtClean="0">
                    <a:latin typeface="Cambria" panose="02040503050406030204" pitchFamily="18" charset="0"/>
                  </a:rPr>
                  <a:t>interaction term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between the Google Trend searches and a dummy variable </a:t>
                </a:r>
                <a:r>
                  <a:rPr lang="en-US" sz="1600" i="1" dirty="0" err="1" smtClean="0">
                    <a:latin typeface="Cambria" panose="02040503050406030204" pitchFamily="18" charset="0"/>
                  </a:rPr>
                  <a:t>LD</a:t>
                </a:r>
                <a:r>
                  <a:rPr lang="en-US" sz="1600" i="1" baseline="-25000" dirty="0" err="1">
                    <a:latin typeface="Cambria" panose="02040503050406030204" pitchFamily="18" charset="0"/>
                  </a:rPr>
                  <a:t>c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(</a:t>
                </a:r>
                <a:r>
                  <a:rPr lang="en-US" sz="1600" i="1" dirty="0" err="1" smtClean="0">
                    <a:latin typeface="Cambria" panose="02040503050406030204" pitchFamily="18" charset="0"/>
                  </a:rPr>
                  <a:t>LC</a:t>
                </a:r>
                <a:r>
                  <a:rPr lang="en-US" sz="1600" i="1" baseline="-25000" dirty="0" err="1" smtClean="0">
                    <a:latin typeface="Cambria" panose="02040503050406030204" pitchFamily="18" charset="0"/>
                  </a:rPr>
                  <a:t>c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) that takes value </a:t>
                </a:r>
                <a:r>
                  <a:rPr lang="en-US" sz="1600" i="1" dirty="0" smtClean="0">
                    <a:latin typeface="Cambria" panose="02040503050406030204" pitchFamily="18" charset="0"/>
                  </a:rPr>
                  <a:t>1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when the distance of (cost to reach) country </a:t>
                </a:r>
                <a:r>
                  <a:rPr lang="en-US" sz="1600" i="1" dirty="0" smtClean="0">
                    <a:latin typeface="Cambria" panose="02040503050406030204" pitchFamily="18" charset="0"/>
                  </a:rPr>
                  <a:t>c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is lower than the 10</a:t>
                </a:r>
                <a:r>
                  <a:rPr lang="en-US" sz="1600" baseline="30000" dirty="0" smtClean="0">
                    <a:latin typeface="Cambria" panose="02040503050406030204" pitchFamily="18" charset="0"/>
                  </a:rPr>
                  <a:t>th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percentile of the sample </a:t>
                </a:r>
                <a:r>
                  <a:rPr lang="en-US" sz="1600" dirty="0">
                    <a:latin typeface="Cambria" panose="02040503050406030204" pitchFamily="18" charset="0"/>
                  </a:rPr>
                  <a:t>distribution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(i.e., </a:t>
                </a:r>
                <a:r>
                  <a:rPr lang="en-US" sz="1600" dirty="0">
                    <a:latin typeface="Cambria" panose="02040503050406030204" pitchFamily="18" charset="0"/>
                  </a:rPr>
                  <a:t>around 1,000 Km and 200 euros)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and </a:t>
                </a:r>
                <a:r>
                  <a:rPr lang="en-US" sz="1600" i="1" dirty="0" smtClean="0">
                    <a:latin typeface="Cambria" panose="02040503050406030204" pitchFamily="18" charset="0"/>
                  </a:rPr>
                  <a:t>0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otherwise.</a:t>
                </a:r>
                <a:endParaRPr lang="en-US" sz="1600" i="1" dirty="0">
                  <a:latin typeface="Cambria" panose="02040503050406030204" pitchFamily="18" charset="0"/>
                </a:endParaRPr>
              </a:p>
              <a:p>
                <a:pPr marL="0" lvl="1" indent="0" algn="just">
                  <a:spcAft>
                    <a:spcPts val="1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i="1"/>
                        <m:t>∆</m:t>
                      </m:r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𝑌</m:t>
                          </m:r>
                        </m:e>
                        <m:sub>
                          <m:r>
                            <a:rPr lang="en-GB" sz="1600" i="1"/>
                            <m:t>𝑐</m:t>
                          </m:r>
                          <m:r>
                            <a:rPr lang="en-GB" sz="1600" i="1"/>
                            <m:t>,</m:t>
                          </m:r>
                          <m:r>
                            <a:rPr lang="en-GB" sz="1600" i="1"/>
                            <m:t>𝑡</m:t>
                          </m:r>
                          <m:r>
                            <a:rPr lang="en-GB" sz="1600" i="1"/>
                            <m:t>+</m:t>
                          </m:r>
                          <m:r>
                            <a:rPr lang="en-GB" sz="1600" i="1"/>
                            <m:t>h</m:t>
                          </m:r>
                        </m:sub>
                      </m:sSub>
                      <m:r>
                        <a:rPr lang="en-GB" sz="1600" i="1"/>
                        <m:t>=</m:t>
                      </m:r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𝛾</m:t>
                          </m:r>
                        </m:e>
                        <m:sub>
                          <m:r>
                            <a:rPr lang="en-GB" sz="1600" i="1"/>
                            <m:t>h</m:t>
                          </m:r>
                        </m:sub>
                      </m:sSub>
                      <m:r>
                        <a:rPr lang="en-GB" sz="1600" i="1"/>
                        <m:t>+</m:t>
                      </m:r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𝑢</m:t>
                          </m:r>
                        </m:e>
                        <m:sub>
                          <m:r>
                            <a:rPr lang="en-GB" sz="1600" i="1"/>
                            <m:t>𝑐</m:t>
                          </m:r>
                          <m:r>
                            <a:rPr lang="en-GB" sz="1600" i="1"/>
                            <m:t>,</m:t>
                          </m:r>
                          <m:r>
                            <a:rPr lang="en-GB" sz="1600" i="1"/>
                            <m:t>h</m:t>
                          </m:r>
                        </m:sub>
                      </m:sSub>
                      <m:r>
                        <a:rPr lang="en-GB" sz="1600" i="1"/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GB" sz="1600" i="1"/>
                          </m:ctrlPr>
                        </m:naryPr>
                        <m:sub>
                          <m:r>
                            <a:rPr lang="en-GB" sz="1600" i="1"/>
                            <m:t>𝑖</m:t>
                          </m:r>
                          <m:r>
                            <a:rPr lang="en-GB" sz="1600" i="1"/>
                            <m:t>=1</m:t>
                          </m:r>
                        </m:sub>
                        <m:sup>
                          <m:r>
                            <a:rPr lang="en-GB" sz="1600" i="1"/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GB" sz="1600" i="1"/>
                              </m:ctrlPr>
                            </m:sSubPr>
                            <m:e>
                              <m:r>
                                <a:rPr lang="en-GB" sz="1600" i="1"/>
                                <m:t>𝛼</m:t>
                              </m:r>
                            </m:e>
                            <m:sub>
                              <m:r>
                                <a:rPr lang="en-GB" sz="1600" i="1"/>
                                <m:t>𝑖</m:t>
                              </m:r>
                            </m:sub>
                          </m:sSub>
                          <m:r>
                            <a:rPr lang="en-GB" sz="1600" i="1"/>
                            <m:t>∆</m:t>
                          </m:r>
                          <m:sSub>
                            <m:sSubPr>
                              <m:ctrlPr>
                                <a:rPr lang="en-GB" sz="1600" i="1"/>
                              </m:ctrlPr>
                            </m:sSubPr>
                            <m:e>
                              <m:r>
                                <a:rPr lang="en-GB" sz="1600" i="1"/>
                                <m:t>𝑌</m:t>
                              </m:r>
                            </m:e>
                            <m:sub>
                              <m:r>
                                <a:rPr lang="en-GB" sz="1600" i="1"/>
                                <m:t>𝑐</m:t>
                              </m:r>
                              <m:r>
                                <a:rPr lang="en-GB" sz="1600" i="1"/>
                                <m:t>,</m:t>
                              </m:r>
                              <m:r>
                                <a:rPr lang="en-GB" sz="1600" i="1"/>
                                <m:t>𝑡</m:t>
                              </m:r>
                              <m:r>
                                <a:rPr lang="en-GB" sz="1600" i="1"/>
                                <m:t>−</m:t>
                              </m:r>
                              <m:r>
                                <a:rPr lang="en-GB" sz="1600" i="1"/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GB" sz="1600" i="1"/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GB" sz="1600" i="1"/>
                          </m:ctrlPr>
                        </m:naryPr>
                        <m:sub>
                          <m:r>
                            <a:rPr lang="en-GB" sz="1600" i="1"/>
                            <m:t>𝑖</m:t>
                          </m:r>
                          <m:r>
                            <a:rPr lang="en-GB" sz="1600" i="1"/>
                            <m:t>=0</m:t>
                          </m:r>
                        </m:sub>
                        <m:sup>
                          <m:r>
                            <a:rPr lang="en-GB" sz="1600" i="1"/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GB" sz="1600" i="1"/>
                              </m:ctrlPr>
                            </m:sSubPr>
                            <m:e>
                              <m:r>
                                <a:rPr lang="en-GB" sz="1600" i="1"/>
                                <m:t>𝛽</m:t>
                              </m:r>
                            </m:e>
                            <m:sub>
                              <m:r>
                                <a:rPr lang="en-GB" sz="1600" i="1"/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GB" sz="1600" i="1"/>
                              </m:ctrlPr>
                            </m:sSubPr>
                            <m:e>
                              <m:r>
                                <a:rPr lang="en-GB" sz="1600" i="1"/>
                                <m:t>𝑥</m:t>
                              </m:r>
                            </m:e>
                            <m:sub>
                              <m:r>
                                <a:rPr lang="en-GB" sz="1600" i="1"/>
                                <m:t>𝑐</m:t>
                              </m:r>
                              <m:r>
                                <a:rPr lang="en-GB" sz="1600" i="1"/>
                                <m:t>,</m:t>
                              </m:r>
                              <m:r>
                                <a:rPr lang="en-GB" sz="1600" i="1"/>
                                <m:t>𝑡</m:t>
                              </m:r>
                              <m:r>
                                <a:rPr lang="en-GB" sz="1600" i="1"/>
                                <m:t>−</m:t>
                              </m:r>
                              <m:r>
                                <a:rPr lang="en-GB" sz="1600" i="1"/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GB" sz="1600" i="1"/>
                        <m:t>+</m:t>
                      </m:r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𝜃</m:t>
                          </m:r>
                        </m:e>
                        <m:sub>
                          <m:r>
                            <a:rPr lang="en-GB" sz="1600" i="1"/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𝑥</m:t>
                          </m:r>
                        </m:e>
                        <m:sub>
                          <m:r>
                            <a:rPr lang="en-GB" sz="1600" i="1"/>
                            <m:t>𝑐</m:t>
                          </m:r>
                        </m:sub>
                      </m:sSub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𝐿𝐷</m:t>
                          </m:r>
                        </m:e>
                        <m:sub>
                          <m:r>
                            <a:rPr lang="en-GB" sz="1600" i="1"/>
                            <m:t>𝑐</m:t>
                          </m:r>
                        </m:sub>
                      </m:sSub>
                      <m:r>
                        <a:rPr lang="en-GB" sz="1600" i="1"/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GB" sz="1600" i="1"/>
                          </m:ctrlPr>
                        </m:naryPr>
                        <m:sub>
                          <m:r>
                            <a:rPr lang="en-GB" sz="1600" i="1"/>
                            <m:t>𝑖</m:t>
                          </m:r>
                          <m:r>
                            <a:rPr lang="en-GB" sz="1600" i="1"/>
                            <m:t>=1</m:t>
                          </m:r>
                        </m:sub>
                        <m:sup>
                          <m:r>
                            <a:rPr lang="en-GB" sz="1600" i="1"/>
                            <m:t>𝑝</m:t>
                          </m:r>
                        </m:sup>
                        <m:e>
                          <m:sSub>
                            <m:sSubPr>
                              <m:ctrlPr>
                                <a:rPr lang="en-GB" sz="1600" i="1"/>
                              </m:ctrlPr>
                            </m:sSubPr>
                            <m:e>
                              <m:r>
                                <a:rPr lang="en-GB" sz="1600" i="1"/>
                                <m:t>𝜃</m:t>
                              </m:r>
                            </m:e>
                            <m:sub>
                              <m:r>
                                <a:rPr lang="en-GB" sz="1600" i="1"/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GB" sz="1600" i="1"/>
                              </m:ctrlPr>
                            </m:sSubPr>
                            <m:e>
                              <m:r>
                                <a:rPr lang="en-GB" sz="1600" i="1"/>
                                <m:t>𝑍</m:t>
                              </m:r>
                            </m:e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GB" sz="1600" i="1"/>
                                  </m:ctrlPr>
                                </m:dPr>
                                <m:e>
                                  <m:r>
                                    <a:rPr lang="en-GB" sz="1600" i="1"/>
                                    <m:t>𝑐</m:t>
                                  </m:r>
                                  <m:r>
                                    <a:rPr lang="en-GB" sz="1600" i="1"/>
                                    <m:t>, </m:t>
                                  </m:r>
                                  <m:r>
                                    <a:rPr lang="en-GB" sz="1600" i="1"/>
                                    <m:t>𝐼𝑡𝑎</m:t>
                                  </m:r>
                                </m:e>
                              </m:d>
                              <m:r>
                                <a:rPr lang="en-GB" sz="1600" i="1"/>
                                <m:t>,</m:t>
                              </m:r>
                              <m:r>
                                <a:rPr lang="en-GB" sz="1600" i="1"/>
                                <m:t>𝑡</m:t>
                              </m:r>
                              <m:r>
                                <a:rPr lang="en-GB" sz="1600" i="1"/>
                                <m:t>−</m:t>
                              </m:r>
                              <m:r>
                                <a:rPr lang="en-GB" sz="1600" i="1"/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GB" sz="1600" i="1"/>
                        <m:t>+</m:t>
                      </m:r>
                      <m:sSub>
                        <m:sSubPr>
                          <m:ctrlPr>
                            <a:rPr lang="en-GB" sz="1600" i="1"/>
                          </m:ctrlPr>
                        </m:sSubPr>
                        <m:e>
                          <m:r>
                            <a:rPr lang="en-GB" sz="1600" i="1"/>
                            <m:t>𝜀</m:t>
                          </m:r>
                        </m:e>
                        <m:sub>
                          <m:argPr>
                            <m:argSz m:val="-1"/>
                          </m:argPr>
                          <m:r>
                            <a:rPr lang="en-GB" sz="1600" i="1"/>
                            <m:t>𝑐</m:t>
                          </m:r>
                          <m:r>
                            <a:rPr lang="en-GB" sz="1600" i="1"/>
                            <m:t>, </m:t>
                          </m:r>
                          <m:r>
                            <a:rPr lang="en-GB" sz="1600" i="1"/>
                            <m:t>𝑡</m:t>
                          </m:r>
                          <m:r>
                            <a:rPr lang="en-GB" sz="1600" i="1"/>
                            <m:t>+</m:t>
                          </m:r>
                          <m:r>
                            <a:rPr lang="en-GB" sz="1600" i="1"/>
                            <m:t>h</m:t>
                          </m:r>
                        </m:sub>
                      </m:sSub>
                    </m:oMath>
                  </m:oMathPara>
                </a14:m>
                <a:endParaRPr lang="en-US" sz="1600" i="1" dirty="0" smtClean="0">
                  <a:latin typeface="Cambria" panose="02040503050406030204" pitchFamily="18" charset="0"/>
                </a:endParaRPr>
              </a:p>
              <a:p>
                <a:pPr marL="0" lvl="1" indent="0" algn="just">
                  <a:spcAft>
                    <a:spcPts val="600"/>
                  </a:spcAft>
                  <a:buNone/>
                </a:pPr>
                <a:r>
                  <a:rPr lang="en-US" sz="1600" dirty="0" smtClean="0">
                    <a:latin typeface="Cambria" panose="02040503050406030204" pitchFamily="18" charset="0"/>
                  </a:rPr>
                  <a:t>The sum of the coefficients </a:t>
                </a:r>
                <a:r>
                  <a:rPr lang="en-US" sz="1600" i="1" dirty="0" smtClean="0">
                    <a:latin typeface="Cambria" panose="02040503050406030204" pitchFamily="18" charset="0"/>
                  </a:rPr>
                  <a:t>β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and </a:t>
                </a:r>
                <a:r>
                  <a:rPr lang="el-GR" sz="1600" i="1" dirty="0" smtClean="0">
                    <a:latin typeface="Cambria" panose="02040503050406030204" pitchFamily="18" charset="0"/>
                  </a:rPr>
                  <a:t>θ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will measure the effect on remittance outflows of a shock to flights towards nearer (or less expensive) countries.</a:t>
                </a:r>
              </a:p>
              <a:p>
                <a:pPr marL="0" lvl="1" indent="0" algn="just">
                  <a:spcAft>
                    <a:spcPts val="600"/>
                  </a:spcAft>
                  <a:buNone/>
                </a:pPr>
                <a:r>
                  <a:rPr lang="en-US" sz="1600" dirty="0" smtClean="0">
                    <a:latin typeface="Cambria" panose="02040503050406030204" pitchFamily="18" charset="0"/>
                  </a:rPr>
                  <a:t>The expectations is that, against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a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common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shock related to the impossibility to travel home,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remittances will grow more when destined to nearer (or less expensive) </a:t>
                </a:r>
                <a:r>
                  <a:rPr lang="en-US" sz="1600" dirty="0" smtClean="0">
                    <a:latin typeface="Cambria" panose="02040503050406030204" pitchFamily="18" charset="0"/>
                  </a:rPr>
                  <a:t>countries (i.e. exactly those countries for which a larger share of informal remittances is expected). </a:t>
                </a:r>
                <a:endParaRPr lang="en-US" sz="1600" dirty="0" smtClean="0">
                  <a:latin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4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6323" y="1269560"/>
                <a:ext cx="8229600" cy="5039760"/>
              </a:xfrm>
              <a:blipFill>
                <a:blip r:embed="rId3"/>
                <a:stretch>
                  <a:fillRect l="-370" t="-484" r="-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360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extension 2: formal 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vs.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informal channels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6</a:t>
            </a:r>
            <a:r>
              <a:rPr lang="en-US" sz="1600" dirty="0" smtClean="0">
                <a:latin typeface="Cambria" panose="02040503050406030204" pitchFamily="18" charset="0"/>
              </a:rPr>
              <a:t>: Against a common shock to the availability of flights, </a:t>
            </a:r>
            <a:r>
              <a:rPr lang="en-US" sz="1600" u="sng" dirty="0" smtClean="0">
                <a:latin typeface="Cambria" panose="02040503050406030204" pitchFamily="18" charset="0"/>
              </a:rPr>
              <a:t>remittance outflows from Italy have grown more when directed to </a:t>
            </a:r>
            <a:r>
              <a:rPr lang="en-US" sz="1600" i="1" u="sng" dirty="0" smtClean="0">
                <a:latin typeface="Cambria" panose="02040503050406030204" pitchFamily="18" charset="0"/>
              </a:rPr>
              <a:t>nearer</a:t>
            </a:r>
            <a:r>
              <a:rPr lang="en-US" sz="1600" u="sng" dirty="0" smtClean="0">
                <a:latin typeface="Cambria" panose="02040503050406030204" pitchFamily="18" charset="0"/>
              </a:rPr>
              <a:t> destinations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6" name="Immagine 5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109714"/>
            <a:ext cx="6071616" cy="47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2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extension 2: formal 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vs.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informal channels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7</a:t>
            </a:r>
            <a:r>
              <a:rPr lang="en-US" sz="1600" dirty="0" smtClean="0">
                <a:latin typeface="Cambria" panose="02040503050406030204" pitchFamily="18" charset="0"/>
              </a:rPr>
              <a:t>: Against a common shock to the availability of flights, </a:t>
            </a:r>
            <a:r>
              <a:rPr lang="en-US" sz="1600" u="sng" dirty="0" smtClean="0">
                <a:latin typeface="Cambria" panose="02040503050406030204" pitchFamily="18" charset="0"/>
              </a:rPr>
              <a:t>remittance outflows from Italy have grown more when directed to </a:t>
            </a:r>
            <a:r>
              <a:rPr lang="en-US" sz="1600" i="1" u="sng" dirty="0" smtClean="0">
                <a:latin typeface="Cambria" panose="02040503050406030204" pitchFamily="18" charset="0"/>
              </a:rPr>
              <a:t>less expensive</a:t>
            </a:r>
            <a:r>
              <a:rPr lang="en-US" sz="1600" u="sng" dirty="0" smtClean="0">
                <a:latin typeface="Cambria" panose="02040503050406030204" pitchFamily="18" charset="0"/>
              </a:rPr>
              <a:t> destinations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3" name="Immagine 2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101325"/>
            <a:ext cx="6071616" cy="47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2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61045" y="1481435"/>
            <a:ext cx="86400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Some preliminaries on international remittances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Motivation of the paper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A bird’s eye view of the Italian market of remittances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Empirical strategy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Main estimation results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Conclusions and policy implications</a:t>
            </a: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endParaRPr lang="en-US" sz="1600" dirty="0" smtClean="0">
              <a:latin typeface="Cambria" pitchFamily="18" charset="0"/>
            </a:endParaRP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endParaRPr lang="en-US" sz="1600" dirty="0" smtClean="0">
              <a:latin typeface="Cambria" pitchFamily="18" charset="0"/>
            </a:endParaRPr>
          </a:p>
          <a:p>
            <a:pPr marL="357188" indent="-357188" algn="just" defTabSz="357188">
              <a:spcAft>
                <a:spcPts val="2400"/>
              </a:spcAft>
            </a:pPr>
            <a:r>
              <a:rPr lang="en-US" sz="1600" dirty="0" smtClean="0">
                <a:latin typeface="Cambria" pitchFamily="18" charset="0"/>
              </a:rPr>
              <a:t>	</a:t>
            </a: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-2079" y="116632"/>
            <a:ext cx="9144000" cy="90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Outline of the presentation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05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(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extension 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3: digitalization)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57934" y="2527910"/>
            <a:ext cx="8229600" cy="613058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8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>
                <a:latin typeface="Cambria" panose="02040503050406030204" pitchFamily="18" charset="0"/>
              </a:rPr>
              <a:t>Remittance growth is </a:t>
            </a:r>
            <a:r>
              <a:rPr lang="en-GB" sz="1600" u="sng" dirty="0" smtClean="0">
                <a:latin typeface="Cambria" panose="02040503050406030204" pitchFamily="18" charset="0"/>
              </a:rPr>
              <a:t>positively </a:t>
            </a:r>
            <a:r>
              <a:rPr lang="en-GB" sz="1600" u="sng" dirty="0">
                <a:latin typeface="Cambria" panose="02040503050406030204" pitchFamily="18" charset="0"/>
              </a:rPr>
              <a:t>associated</a:t>
            </a:r>
            <a:r>
              <a:rPr lang="en-GB" sz="1600" dirty="0">
                <a:latin typeface="Cambria" panose="02040503050406030204" pitchFamily="18" charset="0"/>
              </a:rPr>
              <a:t> with the </a:t>
            </a:r>
            <a:r>
              <a:rPr lang="en-GB" sz="1600" u="sng" dirty="0">
                <a:latin typeface="Cambria" panose="02040503050406030204" pitchFamily="18" charset="0"/>
              </a:rPr>
              <a:t>availability of </a:t>
            </a:r>
            <a:r>
              <a:rPr lang="en-GB" sz="1600" u="sng" dirty="0" smtClean="0">
                <a:latin typeface="Cambria" panose="02040503050406030204" pitchFamily="18" charset="0"/>
              </a:rPr>
              <a:t>digital financial products/instruments</a:t>
            </a:r>
            <a:r>
              <a:rPr lang="en-GB" sz="1600" dirty="0" smtClean="0">
                <a:latin typeface="Cambria" panose="02040503050406030204" pitchFamily="18" charset="0"/>
              </a:rPr>
              <a:t>, both in Italy and globally.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80" y="3718653"/>
            <a:ext cx="6035040" cy="3296412"/>
          </a:xfrm>
          <a:prstGeom prst="rect">
            <a:avLst/>
          </a:prstGeom>
        </p:spPr>
      </p:pic>
      <p:sp>
        <p:nvSpPr>
          <p:cNvPr id="12" name="Segnaposto contenuto 2"/>
          <p:cNvSpPr txBox="1">
            <a:spLocks/>
          </p:cNvSpPr>
          <p:nvPr/>
        </p:nvSpPr>
        <p:spPr>
          <a:xfrm>
            <a:off x="460141" y="1268759"/>
            <a:ext cx="8229600" cy="11447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This is where the lack of a reliable measure of what is “digital” is felt more. Two proxies: </a:t>
            </a:r>
            <a:r>
              <a:rPr lang="en-US" sz="1600" dirty="0" err="1" smtClean="0">
                <a:latin typeface="Cambria" panose="02040503050406030204" pitchFamily="18" charset="0"/>
              </a:rPr>
              <a:t>i</a:t>
            </a:r>
            <a:r>
              <a:rPr lang="en-US" sz="1600" dirty="0" smtClean="0">
                <a:latin typeface="Cambria" panose="02040503050406030204" pitchFamily="18" charset="0"/>
              </a:rPr>
              <a:t>) from the payment system statistics of the Bank of Italy, the overall value of payment operations made by “automated” means (credit cards; POS; </a:t>
            </a:r>
            <a:r>
              <a:rPr lang="en-US" sz="1600" dirty="0" smtClean="0">
                <a:latin typeface="Cambria" panose="02040503050406030204" pitchFamily="18" charset="0"/>
              </a:rPr>
              <a:t>direct debits; etc.</a:t>
            </a:r>
            <a:r>
              <a:rPr lang="en-US" sz="1600" dirty="0" smtClean="0">
                <a:latin typeface="Cambria" panose="02040503050406030204" pitchFamily="18" charset="0"/>
              </a:rPr>
              <a:t>); </a:t>
            </a:r>
            <a:r>
              <a:rPr lang="en-US" sz="1600" dirty="0" smtClean="0">
                <a:latin typeface="Cambria" panose="02040503050406030204" pitchFamily="18" charset="0"/>
              </a:rPr>
              <a:t>from the mobile-money statistics of the GSMA, the global overall value of mobile-money transactions. 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554480" y="3247158"/>
            <a:ext cx="301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latin typeface="Cambria" panose="02040503050406030204" pitchFamily="18" charset="0"/>
                <a:ea typeface="Cambria" panose="02040503050406030204" pitchFamily="18" charset="0"/>
              </a:rPr>
              <a:t>Cumulative effect on remittance growth of a shock to digital payments in </a:t>
            </a:r>
            <a:r>
              <a:rPr lang="en-GB" sz="1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Italy</a:t>
            </a:r>
            <a:endParaRPr lang="en-US" sz="1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3255367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latin typeface="Cambria" panose="02040503050406030204" pitchFamily="18" charset="0"/>
                <a:ea typeface="Cambria" panose="02040503050406030204" pitchFamily="18" charset="0"/>
              </a:rPr>
              <a:t>Cumulative effect on remittance growth of a shock to digital usage globally </a:t>
            </a:r>
            <a:endParaRPr lang="en-US" sz="1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09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Conclusions and policy implications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466323" y="1279086"/>
            <a:ext cx="8229600" cy="5030234"/>
          </a:xfrm>
        </p:spPr>
        <p:txBody>
          <a:bodyPr>
            <a:normAutofit/>
          </a:bodyPr>
          <a:lstStyle/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latin typeface="Cambria" panose="02040503050406030204" pitchFamily="18" charset="0"/>
              </a:rPr>
              <a:t>Relying on granular data series for a large panel of receiving economies, </a:t>
            </a:r>
            <a:r>
              <a:rPr lang="en-GB" sz="1600" dirty="0" smtClean="0">
                <a:latin typeface="Cambria" panose="02040503050406030204" pitchFamily="18" charset="0"/>
              </a:rPr>
              <a:t>explore the role of some </a:t>
            </a:r>
            <a:r>
              <a:rPr lang="en-GB" sz="1600" dirty="0">
                <a:latin typeface="Cambria" panose="02040503050406030204" pitchFamily="18" charset="0"/>
              </a:rPr>
              <a:t>of the key drivers of remittance outflows from Italy and </a:t>
            </a:r>
            <a:r>
              <a:rPr lang="en-GB" sz="1600" dirty="0" smtClean="0">
                <a:latin typeface="Cambria" panose="02040503050406030204" pitchFamily="18" charset="0"/>
              </a:rPr>
              <a:t>assess </a:t>
            </a:r>
            <a:r>
              <a:rPr lang="en-GB" sz="1600" dirty="0">
                <a:latin typeface="Cambria" panose="02040503050406030204" pitchFamily="18" charset="0"/>
              </a:rPr>
              <a:t>the empirical support for some plausible explanations of their resilience observed in the context of the COVID-19 </a:t>
            </a:r>
            <a:r>
              <a:rPr lang="en-GB" sz="1600" dirty="0" smtClean="0">
                <a:latin typeface="Cambria" panose="02040503050406030204" pitchFamily="18" charset="0"/>
              </a:rPr>
              <a:t>pandemic.</a:t>
            </a: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latin typeface="Cambria" panose="02040503050406030204" pitchFamily="18" charset="0"/>
              </a:rPr>
              <a:t>Estimation results confirm the important role played by remittances as </a:t>
            </a:r>
            <a:r>
              <a:rPr lang="en-GB" sz="1600" u="sng" dirty="0">
                <a:latin typeface="Cambria" panose="02040503050406030204" pitchFamily="18" charset="0"/>
              </a:rPr>
              <a:t>automatic stabilisers</a:t>
            </a:r>
            <a:r>
              <a:rPr lang="en-GB" sz="1600" dirty="0">
                <a:latin typeface="Cambria" panose="02040503050406030204" pitchFamily="18" charset="0"/>
              </a:rPr>
              <a:t>: notwithstanding a very likely reduction in </a:t>
            </a:r>
            <a:r>
              <a:rPr lang="en-GB" sz="1600" dirty="0" smtClean="0">
                <a:latin typeface="Cambria" panose="02040503050406030204" pitchFamily="18" charset="0"/>
              </a:rPr>
              <a:t>personal </a:t>
            </a:r>
            <a:r>
              <a:rPr lang="en-GB" sz="1600" dirty="0">
                <a:latin typeface="Cambria" panose="02040503050406030204" pitchFamily="18" charset="0"/>
              </a:rPr>
              <a:t>incomes caused by the recession in Italy, migrant workers stepped up their financial support to their families back home to cushion the impact of the </a:t>
            </a:r>
            <a:r>
              <a:rPr lang="en-GB" sz="1600" dirty="0" smtClean="0">
                <a:latin typeface="Cambria" panose="02040503050406030204" pitchFamily="18" charset="0"/>
              </a:rPr>
              <a:t>pandemic.</a:t>
            </a: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latin typeface="Cambria" panose="02040503050406030204" pitchFamily="18" charset="0"/>
              </a:rPr>
              <a:t>A shift from </a:t>
            </a:r>
            <a:r>
              <a:rPr lang="en-GB" sz="1600" u="sng" dirty="0">
                <a:latin typeface="Cambria" panose="02040503050406030204" pitchFamily="18" charset="0"/>
              </a:rPr>
              <a:t>informal to formal channels</a:t>
            </a:r>
            <a:r>
              <a:rPr lang="en-GB" sz="1600" dirty="0">
                <a:latin typeface="Cambria" panose="02040503050406030204" pitchFamily="18" charset="0"/>
              </a:rPr>
              <a:t> may have played a significant role in this regard, as well as the acceleration impressed to the </a:t>
            </a:r>
            <a:r>
              <a:rPr lang="en-GB" sz="1600" u="sng" dirty="0" smtClean="0">
                <a:latin typeface="Cambria" panose="02040503050406030204" pitchFamily="18" charset="0"/>
              </a:rPr>
              <a:t>digitalization </a:t>
            </a:r>
            <a:r>
              <a:rPr lang="en-GB" sz="1600" u="sng" dirty="0">
                <a:latin typeface="Cambria" panose="02040503050406030204" pitchFamily="18" charset="0"/>
              </a:rPr>
              <a:t>of financial services</a:t>
            </a:r>
            <a:r>
              <a:rPr lang="en-GB" sz="1600" dirty="0">
                <a:latin typeface="Cambria" panose="02040503050406030204" pitchFamily="18" charset="0"/>
              </a:rPr>
              <a:t> during, and because of, the </a:t>
            </a:r>
            <a:r>
              <a:rPr lang="en-GB" sz="1600" dirty="0" smtClean="0">
                <a:latin typeface="Cambria" panose="02040503050406030204" pitchFamily="18" charset="0"/>
              </a:rPr>
              <a:t>pandemic.</a:t>
            </a: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600" dirty="0" smtClean="0">
                <a:latin typeface="Cambria" panose="02040503050406030204" pitchFamily="18" charset="0"/>
              </a:rPr>
              <a:t>Policy implications: </a:t>
            </a:r>
            <a:r>
              <a:rPr lang="en-GB" sz="1600" dirty="0" err="1" smtClean="0">
                <a:latin typeface="Cambria" panose="02040503050406030204" pitchFamily="18" charset="0"/>
              </a:rPr>
              <a:t>i</a:t>
            </a:r>
            <a:r>
              <a:rPr lang="en-GB" sz="1600" dirty="0" smtClean="0">
                <a:latin typeface="Cambria" panose="02040503050406030204" pitchFamily="18" charset="0"/>
              </a:rPr>
              <a:t>) call </a:t>
            </a:r>
            <a:r>
              <a:rPr lang="en-GB" sz="1600" dirty="0">
                <a:latin typeface="Cambria" panose="02040503050406030204" pitchFamily="18" charset="0"/>
              </a:rPr>
              <a:t>for bold steps to address the issue of </a:t>
            </a:r>
            <a:r>
              <a:rPr lang="en-GB" sz="1600" u="sng" dirty="0">
                <a:latin typeface="Cambria" panose="02040503050406030204" pitchFamily="18" charset="0"/>
              </a:rPr>
              <a:t>high transfer </a:t>
            </a:r>
            <a:r>
              <a:rPr lang="en-GB" sz="1600" u="sng" dirty="0" smtClean="0">
                <a:latin typeface="Cambria" panose="02040503050406030204" pitchFamily="18" charset="0"/>
              </a:rPr>
              <a:t>costs</a:t>
            </a:r>
            <a:r>
              <a:rPr lang="en-GB" sz="1600" dirty="0" smtClean="0">
                <a:latin typeface="Cambria" panose="02040503050406030204" pitchFamily="18" charset="0"/>
              </a:rPr>
              <a:t> of formal channels, </a:t>
            </a:r>
            <a:r>
              <a:rPr lang="en-GB" sz="1600" dirty="0">
                <a:latin typeface="Cambria" panose="02040503050406030204" pitchFamily="18" charset="0"/>
              </a:rPr>
              <a:t>which still hinder </a:t>
            </a:r>
            <a:r>
              <a:rPr lang="en-GB" sz="1600" dirty="0" smtClean="0">
                <a:latin typeface="Cambria" panose="02040503050406030204" pitchFamily="18" charset="0"/>
              </a:rPr>
              <a:t>remittance </a:t>
            </a:r>
            <a:r>
              <a:rPr lang="en-GB" sz="1600" dirty="0">
                <a:latin typeface="Cambria" panose="02040503050406030204" pitchFamily="18" charset="0"/>
              </a:rPr>
              <a:t>flows towards many </a:t>
            </a:r>
            <a:r>
              <a:rPr lang="en-GB" sz="1600" dirty="0" smtClean="0">
                <a:latin typeface="Cambria" panose="02040503050406030204" pitchFamily="18" charset="0"/>
              </a:rPr>
              <a:t>countries; ii</a:t>
            </a:r>
            <a:r>
              <a:rPr lang="en-GB" sz="1600" dirty="0">
                <a:latin typeface="Cambria" panose="02040503050406030204" pitchFamily="18" charset="0"/>
              </a:rPr>
              <a:t>) avoid the risk that digitalization eventually may translate into new forms of </a:t>
            </a:r>
            <a:r>
              <a:rPr lang="en-GB" sz="1600" u="sng" dirty="0">
                <a:latin typeface="Cambria" panose="02040503050406030204" pitchFamily="18" charset="0"/>
              </a:rPr>
              <a:t>financial exclusion</a:t>
            </a:r>
            <a:r>
              <a:rPr lang="en-GB" sz="1600" dirty="0" smtClean="0">
                <a:latin typeface="Cambria" panose="02040503050406030204" pitchFamily="18" charset="0"/>
              </a:rPr>
              <a:t>.</a:t>
            </a:r>
            <a:endParaRPr lang="en-GB" sz="1600" dirty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endParaRPr lang="en-US" sz="1600" dirty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BUT: </a:t>
            </a:r>
            <a:r>
              <a:rPr lang="en-US" sz="1600" dirty="0" smtClean="0">
                <a:latin typeface="Cambria" panose="02040503050406030204" pitchFamily="18" charset="0"/>
              </a:rPr>
              <a:t>“correlation (even conditional) is not causation” … </a:t>
            </a:r>
            <a:r>
              <a:rPr lang="en-GB" sz="1600" dirty="0">
                <a:latin typeface="Cambria" panose="02040503050406030204" pitchFamily="18" charset="0"/>
              </a:rPr>
              <a:t>although the </a:t>
            </a:r>
            <a:r>
              <a:rPr lang="en-GB" sz="1600" dirty="0" smtClean="0">
                <a:latin typeface="Cambria" panose="02040503050406030204" pitchFamily="18" charset="0"/>
              </a:rPr>
              <a:t>empirical methods </a:t>
            </a:r>
            <a:r>
              <a:rPr lang="en-GB" sz="1600" dirty="0">
                <a:latin typeface="Cambria" panose="02040503050406030204" pitchFamily="18" charset="0"/>
              </a:rPr>
              <a:t>used are standard, their findings should </a:t>
            </a:r>
            <a:r>
              <a:rPr lang="en-GB" sz="1600" dirty="0" smtClean="0">
                <a:latin typeface="Cambria" panose="02040503050406030204" pitchFamily="18" charset="0"/>
              </a:rPr>
              <a:t>be interpreted </a:t>
            </a:r>
            <a:r>
              <a:rPr lang="en-GB" sz="1600" dirty="0">
                <a:latin typeface="Cambria" panose="02040503050406030204" pitchFamily="18" charset="0"/>
              </a:rPr>
              <a:t>as associational rather than </a:t>
            </a:r>
            <a:r>
              <a:rPr lang="en-GB" sz="1600" dirty="0" smtClean="0">
                <a:latin typeface="Cambria" panose="02040503050406030204" pitchFamily="18" charset="0"/>
              </a:rPr>
              <a:t>causal … would diff-in-diff procedure be an alternative valid solution in this context?</a:t>
            </a:r>
            <a:endParaRPr lang="en-US" sz="1600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85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6323" y="1630711"/>
            <a:ext cx="8229600" cy="3600400"/>
          </a:xfrm>
        </p:spPr>
        <p:txBody>
          <a:bodyPr>
            <a:noAutofit/>
          </a:bodyPr>
          <a:lstStyle/>
          <a:p>
            <a:pPr marL="0" lvl="1" indent="0" algn="ctr">
              <a:buNone/>
            </a:pPr>
            <a:r>
              <a:rPr lang="en-US" sz="7200" dirty="0" smtClean="0">
                <a:latin typeface="Cambria" panose="02040503050406030204" pitchFamily="18" charset="0"/>
              </a:rPr>
              <a:t>Thank you, comments more than welcome </a:t>
            </a:r>
            <a:endParaRPr lang="en-US" sz="7200" dirty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7200" dirty="0" smtClean="0"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733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(baseline)</a:t>
            </a: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0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4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>
                <a:latin typeface="Cambria" panose="02040503050406030204" pitchFamily="18" charset="0"/>
              </a:rPr>
              <a:t>remittance growth is </a:t>
            </a:r>
            <a:r>
              <a:rPr lang="en-GB" sz="1600" u="sng" dirty="0" smtClean="0">
                <a:latin typeface="Cambria" panose="02040503050406030204" pitchFamily="18" charset="0"/>
              </a:rPr>
              <a:t>positively </a:t>
            </a:r>
            <a:r>
              <a:rPr lang="en-GB" sz="1600" u="sng" dirty="0">
                <a:latin typeface="Cambria" panose="02040503050406030204" pitchFamily="18" charset="0"/>
              </a:rPr>
              <a:t>associated with GDP growth rate</a:t>
            </a:r>
            <a:r>
              <a:rPr lang="en-GB" sz="1600" u="sng" dirty="0" smtClean="0">
                <a:latin typeface="Cambria" panose="02040503050406030204" pitchFamily="18" charset="0"/>
              </a:rPr>
              <a:t> in Italy</a:t>
            </a:r>
            <a:r>
              <a:rPr lang="en-GB" sz="1600" dirty="0" smtClean="0">
                <a:latin typeface="Cambria" panose="02040503050406030204" pitchFamily="18" charset="0"/>
              </a:rPr>
              <a:t>, confirming </a:t>
            </a:r>
            <a:r>
              <a:rPr lang="en-GB" sz="1600" dirty="0">
                <a:latin typeface="Cambria" panose="02040503050406030204" pitchFamily="18" charset="0"/>
              </a:rPr>
              <a:t>the </a:t>
            </a:r>
            <a:r>
              <a:rPr lang="en-GB" sz="1600" i="1" u="sng" dirty="0">
                <a:latin typeface="Cambria" panose="02040503050406030204" pitchFamily="18" charset="0"/>
              </a:rPr>
              <a:t>procyclicality</a:t>
            </a:r>
            <a:r>
              <a:rPr lang="en-GB" sz="1600" dirty="0">
                <a:latin typeface="Cambria" panose="02040503050406030204" pitchFamily="18" charset="0"/>
              </a:rPr>
              <a:t> with respect to the economic conditions in the host </a:t>
            </a:r>
            <a:r>
              <a:rPr lang="en-GB" sz="1600" dirty="0" smtClean="0">
                <a:latin typeface="Cambria" panose="02040503050406030204" pitchFamily="18" charset="0"/>
              </a:rPr>
              <a:t>country.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098548"/>
            <a:ext cx="6071616" cy="475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Workers’ 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remittances: 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a financial lifeline for emerging countries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763688" y="1271840"/>
            <a:ext cx="5616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Remittances</a:t>
            </a:r>
            <a:r>
              <a:rPr lang="it-IT" sz="1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, FDI, Portfolio and ODA </a:t>
            </a:r>
            <a:r>
              <a:rPr lang="it-IT" sz="14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flows</a:t>
            </a:r>
            <a:r>
              <a:rPr lang="it-IT" sz="1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to </a:t>
            </a:r>
            <a:r>
              <a:rPr lang="it-IT" sz="14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LICs</a:t>
            </a:r>
            <a:r>
              <a:rPr lang="it-IT" sz="1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(ex. China)</a:t>
            </a:r>
            <a:endParaRPr lang="en-US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589727" y="5128555"/>
            <a:ext cx="42620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 smtClean="0">
                <a:latin typeface="Cambria" panose="02040503050406030204" pitchFamily="18" charset="0"/>
                <a:ea typeface="Cambria" panose="02040503050406030204" pitchFamily="18" charset="0"/>
              </a:rPr>
              <a:t>Source: KNOMAD – Migration and Development Brief No. 36, </a:t>
            </a:r>
            <a:r>
              <a:rPr lang="it-IT" sz="9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May</a:t>
            </a:r>
            <a:r>
              <a:rPr lang="it-IT" sz="900" dirty="0" smtClean="0">
                <a:latin typeface="Cambria" panose="02040503050406030204" pitchFamily="18" charset="0"/>
                <a:ea typeface="Cambria" panose="02040503050406030204" pitchFamily="18" charset="0"/>
              </a:rPr>
              <a:t> 2022</a:t>
            </a:r>
            <a:endParaRPr lang="en-US" sz="9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51" y="1595988"/>
            <a:ext cx="6216497" cy="3516617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374044" y="5599655"/>
            <a:ext cx="8405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Remittances have become the </a:t>
            </a:r>
            <a:r>
              <a:rPr lang="en-US" sz="1400" u="sng" dirty="0" smtClean="0">
                <a:latin typeface="Cambria" panose="02040503050406030204" pitchFamily="18" charset="0"/>
                <a:ea typeface="Cambria" panose="02040503050406030204" pitchFamily="18" charset="0"/>
              </a:rPr>
              <a:t>most significant</a:t>
            </a:r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 consumption smoothing mechanism for recipient households during periods of economic hardship, an increasingly important piece of the global social protection system and an essential lifeline for the poor. </a:t>
            </a:r>
          </a:p>
          <a:p>
            <a:pPr algn="just"/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In countries like Albania, they can amount to </a:t>
            </a:r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a remarkable </a:t>
            </a:r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10% of GDP … in other EMEs, even more!</a:t>
            </a: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31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Workers’ remittance flows and the COVID-19 shock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466323" y="1279086"/>
            <a:ext cx="8229600" cy="5030234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The COVID-19 pandemic led to the sharpest and most widespread global output contraction in recent history; common and synchronized across both advanced and emerging countries.</a:t>
            </a:r>
          </a:p>
          <a:p>
            <a:pPr marL="0" lvl="1" indent="0" algn="just">
              <a:buNone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Initial worries about the likely impact on remittance flows proved wrong: remittance flows withstood the pandemic crisis relatively well, “only” stagnating in 2020 (+0.7%) and strongly rebounding in 2021 (+8.6%).</a:t>
            </a:r>
          </a:p>
          <a:p>
            <a:pPr marL="0" lvl="1" indent="0" algn="just">
              <a:buNone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What are the likely reasons behind this resilience?</a:t>
            </a:r>
          </a:p>
          <a:p>
            <a:pPr marL="285750" lvl="1" algn="just">
              <a:buFont typeface="Wingdings" panose="05000000000000000000" pitchFamily="2" charset="2"/>
              <a:buChar char="ü"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Cambria" panose="02040503050406030204" pitchFamily="18" charset="0"/>
              </a:rPr>
              <a:t>Migrants stepped up their support to families back home in an </a:t>
            </a:r>
            <a:r>
              <a:rPr lang="en-US" sz="1600" b="1" dirty="0" smtClean="0">
                <a:latin typeface="Cambria" panose="02040503050406030204" pitchFamily="18" charset="0"/>
              </a:rPr>
              <a:t>altruistic move</a:t>
            </a:r>
            <a:r>
              <a:rPr lang="en-US" sz="1600" dirty="0" smtClean="0">
                <a:latin typeface="Cambria" panose="02040503050406030204" pitchFamily="18" charset="0"/>
              </a:rPr>
              <a:t> in the face of the crisis.</a:t>
            </a: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Cambria" panose="02040503050406030204" pitchFamily="18" charset="0"/>
              </a:rPr>
              <a:t>Governments in both AEs and EMEs implemented a wide range of </a:t>
            </a:r>
            <a:r>
              <a:rPr lang="en-US" sz="1600" b="1" dirty="0" smtClean="0">
                <a:latin typeface="Cambria" panose="02040503050406030204" pitchFamily="18" charset="0"/>
              </a:rPr>
              <a:t>measures to protect workers and their incomes</a:t>
            </a:r>
            <a:r>
              <a:rPr lang="en-US" sz="1600" dirty="0" smtClean="0">
                <a:latin typeface="Cambria" panose="02040503050406030204" pitchFamily="18" charset="0"/>
              </a:rPr>
              <a:t>. </a:t>
            </a: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Cambria" panose="02040503050406030204" pitchFamily="18" charset="0"/>
              </a:rPr>
              <a:t>The alleged major shift from </a:t>
            </a:r>
            <a:r>
              <a:rPr lang="en-US" sz="1600" b="1" dirty="0" smtClean="0">
                <a:latin typeface="Cambria" panose="02040503050406030204" pitchFamily="18" charset="0"/>
              </a:rPr>
              <a:t>informal to formal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b="1" dirty="0" smtClean="0">
                <a:latin typeface="Cambria" panose="02040503050406030204" pitchFamily="18" charset="0"/>
              </a:rPr>
              <a:t>channels</a:t>
            </a:r>
            <a:r>
              <a:rPr lang="en-US" sz="1600" dirty="0" smtClean="0">
                <a:latin typeface="Cambria" panose="02040503050406030204" pitchFamily="18" charset="0"/>
              </a:rPr>
              <a:t> in sending remittances that occurred because of lockdowns.</a:t>
            </a:r>
          </a:p>
          <a:p>
            <a:pPr marL="285750" lvl="1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Cambria" panose="02040503050406030204" pitchFamily="18" charset="0"/>
              </a:rPr>
              <a:t>The COVID-19 pandemic has been pivotal also for accelerating the use of innovative </a:t>
            </a:r>
            <a:r>
              <a:rPr lang="en-US" sz="1600" b="1" dirty="0" smtClean="0">
                <a:latin typeface="Cambria" panose="02040503050406030204" pitchFamily="18" charset="0"/>
              </a:rPr>
              <a:t>digital </a:t>
            </a:r>
            <a:r>
              <a:rPr lang="en-US" sz="1600" b="1" dirty="0" smtClean="0">
                <a:latin typeface="Cambria" panose="02040503050406030204" pitchFamily="18" charset="0"/>
              </a:rPr>
              <a:t>financial services/products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smtClean="0">
                <a:latin typeface="Cambria" panose="02040503050406030204" pitchFamily="18" charset="0"/>
              </a:rPr>
              <a:t>to make payments and transfer money.</a:t>
            </a:r>
          </a:p>
          <a:p>
            <a:pPr marL="285750" lvl="1" algn="just">
              <a:buFont typeface="Wingdings" panose="05000000000000000000" pitchFamily="2" charset="2"/>
              <a:buChar char="ü"/>
            </a:pPr>
            <a:endParaRPr lang="en-US" sz="16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70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What I do in this paper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466323" y="1279086"/>
            <a:ext cx="8229600" cy="5030234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Provide </a:t>
            </a:r>
            <a:r>
              <a:rPr lang="en-US" sz="1600" dirty="0" smtClean="0">
                <a:latin typeface="Cambria" panose="02040503050406030204" pitchFamily="18" charset="0"/>
              </a:rPr>
              <a:t>a </a:t>
            </a:r>
            <a:r>
              <a:rPr lang="en-US" sz="1600" u="sng" dirty="0" smtClean="0">
                <a:latin typeface="Cambria" panose="02040503050406030204" pitchFamily="18" charset="0"/>
              </a:rPr>
              <a:t>formal empirical evaluation</a:t>
            </a:r>
            <a:r>
              <a:rPr lang="en-US" sz="1600" dirty="0" smtClean="0">
                <a:latin typeface="Cambria" panose="02040503050406030204" pitchFamily="18" charset="0"/>
              </a:rPr>
              <a:t> of some of the forces that allegedly have been driving remittances since the onset of the COVID-19 pandemic.</a:t>
            </a:r>
          </a:p>
          <a:p>
            <a:pPr marL="0" lvl="1" indent="0" algn="just"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Econometric procedure: local projections (</a:t>
            </a:r>
            <a:r>
              <a:rPr lang="en-US" sz="1600" b="1" dirty="0" err="1" smtClean="0">
                <a:latin typeface="Cambria" panose="02040503050406030204" pitchFamily="18" charset="0"/>
              </a:rPr>
              <a:t>Jordà</a:t>
            </a:r>
            <a:r>
              <a:rPr lang="en-US" sz="1600" b="1" dirty="0" smtClean="0">
                <a:latin typeface="Cambria" panose="02040503050406030204" pitchFamily="18" charset="0"/>
              </a:rPr>
              <a:t>, 2015)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  <a:endParaRPr lang="en-US" sz="1600" b="1" dirty="0" smtClean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The analysis takes the </a:t>
            </a:r>
            <a:r>
              <a:rPr lang="en-US" sz="1600" u="sng" dirty="0" smtClean="0">
                <a:latin typeface="Cambria" panose="02040503050406030204" pitchFamily="18" charset="0"/>
              </a:rPr>
              <a:t>perspective of an important remittance-sender country (Italy)</a:t>
            </a:r>
            <a:r>
              <a:rPr lang="en-US" sz="1600" dirty="0" smtClean="0">
                <a:latin typeface="Cambria" panose="02040503050406030204" pitchFamily="18" charset="0"/>
              </a:rPr>
              <a:t> by relying on the time series of migrant workers’ remittance outflows produced by the Bank of Italy for its balance of payments </a:t>
            </a:r>
            <a:r>
              <a:rPr lang="en-US" sz="1600" dirty="0" smtClean="0">
                <a:latin typeface="Cambria" panose="02040503050406030204" pitchFamily="18" charset="0"/>
              </a:rPr>
              <a:t>accounting. </a:t>
            </a:r>
            <a:r>
              <a:rPr lang="en-US" sz="1600" dirty="0" smtClean="0">
                <a:latin typeface="Cambria" panose="02040503050406030204" pitchFamily="18" charset="0"/>
              </a:rPr>
              <a:t>Data on remittance outflows destined </a:t>
            </a:r>
            <a:r>
              <a:rPr lang="en-US" sz="1600" u="sng" dirty="0" smtClean="0">
                <a:latin typeface="Cambria" panose="02040503050406030204" pitchFamily="18" charset="0"/>
              </a:rPr>
              <a:t>to more than 200 destination countries</a:t>
            </a:r>
            <a:r>
              <a:rPr lang="en-US" sz="1600" dirty="0" smtClean="0">
                <a:latin typeface="Cambria" panose="02040503050406030204" pitchFamily="18" charset="0"/>
              </a:rPr>
              <a:t> (i.e. corridors) with a quarterly frequency since 2016Q1, in fact, are available for estimation purposes.</a:t>
            </a:r>
          </a:p>
          <a:p>
            <a:pPr marL="0" lvl="1" indent="0" algn="just"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Dependent variable: YoY remittance growth.</a:t>
            </a:r>
          </a:p>
          <a:p>
            <a:pPr marL="0" lvl="1" indent="0" algn="just">
              <a:buNone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This offers the opportunity to take into account the impact that the </a:t>
            </a:r>
            <a:r>
              <a:rPr lang="en-US" sz="1600" u="sng" dirty="0" smtClean="0">
                <a:latin typeface="Cambria" panose="02040503050406030204" pitchFamily="18" charset="0"/>
              </a:rPr>
              <a:t>conditions in both the sending (host) and receiving (home) countries</a:t>
            </a:r>
            <a:r>
              <a:rPr lang="en-US" sz="1600" dirty="0" smtClean="0">
                <a:latin typeface="Cambria" panose="02040503050406030204" pitchFamily="18" charset="0"/>
              </a:rPr>
              <a:t> had on this important kind of financial flow.</a:t>
            </a:r>
          </a:p>
          <a:p>
            <a:pPr marL="0" lvl="1" indent="0" algn="just"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Regressors: infection rate, economic activity, containment measures, availability of travels, digitalized </a:t>
            </a:r>
            <a:r>
              <a:rPr lang="en-US" sz="1600" b="1" dirty="0" smtClean="0">
                <a:latin typeface="Cambria" panose="02040503050406030204" pitchFamily="18" charset="0"/>
              </a:rPr>
              <a:t>payments/transactions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endParaRPr lang="en-US" sz="1600" dirty="0">
              <a:latin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en-US" sz="1600" b="1" dirty="0">
                <a:latin typeface="Cambria" panose="02040503050406030204" pitchFamily="18" charset="0"/>
              </a:rPr>
              <a:t>Reference paper</a:t>
            </a:r>
            <a:r>
              <a:rPr lang="en-US" sz="1600" dirty="0">
                <a:latin typeface="Cambria" panose="02040503050406030204" pitchFamily="18" charset="0"/>
              </a:rPr>
              <a:t>: </a:t>
            </a:r>
            <a:r>
              <a:rPr lang="en-US" sz="1600" dirty="0" err="1">
                <a:latin typeface="Cambria" panose="02040503050406030204" pitchFamily="18" charset="0"/>
              </a:rPr>
              <a:t>Kpodar</a:t>
            </a:r>
            <a:r>
              <a:rPr lang="en-US" sz="1600" dirty="0">
                <a:latin typeface="Cambria" panose="02040503050406030204" pitchFamily="18" charset="0"/>
              </a:rPr>
              <a:t>, K., </a:t>
            </a:r>
            <a:r>
              <a:rPr lang="en-US" sz="1600" dirty="0" err="1">
                <a:latin typeface="Cambria" panose="02040503050406030204" pitchFamily="18" charset="0"/>
              </a:rPr>
              <a:t>Mlachila</a:t>
            </a:r>
            <a:r>
              <a:rPr lang="en-US" sz="1600" dirty="0">
                <a:latin typeface="Cambria" panose="02040503050406030204" pitchFamily="18" charset="0"/>
              </a:rPr>
              <a:t>, M., </a:t>
            </a:r>
            <a:r>
              <a:rPr lang="en-US" sz="1600" dirty="0" err="1">
                <a:latin typeface="Cambria" panose="02040503050406030204" pitchFamily="18" charset="0"/>
              </a:rPr>
              <a:t>Quayyum</a:t>
            </a:r>
            <a:r>
              <a:rPr lang="en-US" sz="1600" dirty="0">
                <a:latin typeface="Cambria" panose="02040503050406030204" pitchFamily="18" charset="0"/>
              </a:rPr>
              <a:t> S., </a:t>
            </a:r>
            <a:r>
              <a:rPr lang="en-US" sz="1600" dirty="0" err="1">
                <a:latin typeface="Cambria" panose="02040503050406030204" pitchFamily="18" charset="0"/>
              </a:rPr>
              <a:t>Gammadigbe</a:t>
            </a:r>
            <a:r>
              <a:rPr lang="en-US" sz="1600" dirty="0">
                <a:latin typeface="Cambria" panose="02040503050406030204" pitchFamily="18" charset="0"/>
              </a:rPr>
              <a:t> V., 2021, “Defying the odds: remittances during the COVID-19 pandemic”, IMF Working Paper No. 21/186. </a:t>
            </a:r>
            <a:endParaRPr lang="en-US" sz="1600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4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The Italian market for remittances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032056" y="1011262"/>
            <a:ext cx="51125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latin typeface="Cambria" panose="02040503050406030204" pitchFamily="18" charset="0"/>
                <a:ea typeface="Cambria" panose="02040503050406030204" pitchFamily="18" charset="0"/>
              </a:rPr>
              <a:t>Evolution of the yearly growth rate of remittance outflows</a:t>
            </a:r>
            <a:endParaRPr lang="en-US" sz="1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936" y="1275395"/>
            <a:ext cx="5400000" cy="2334918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146" y="4010246"/>
            <a:ext cx="3420000" cy="2775873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616146" y="3751356"/>
            <a:ext cx="34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latin typeface="Cambria" panose="02040503050406030204" pitchFamily="18" charset="0"/>
                <a:ea typeface="Cambria" panose="02040503050406030204" pitchFamily="18" charset="0"/>
              </a:rPr>
              <a:t>Remittances </a:t>
            </a:r>
            <a:r>
              <a:rPr lang="en-GB" sz="1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to recipient </a:t>
            </a:r>
            <a:r>
              <a:rPr lang="en-GB" sz="1000" b="1" dirty="0">
                <a:latin typeface="Cambria" panose="02040503050406030204" pitchFamily="18" charset="0"/>
                <a:ea typeface="Cambria" panose="02040503050406030204" pitchFamily="18" charset="0"/>
              </a:rPr>
              <a:t>countries and foreign residents</a:t>
            </a:r>
            <a:endParaRPr lang="en-US" sz="1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400357" y="3747452"/>
            <a:ext cx="468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latin typeface="Cambria" panose="02040503050406030204" pitchFamily="18" charset="0"/>
                <a:ea typeface="Cambria" panose="02040503050406030204" pitchFamily="18" charset="0"/>
              </a:rPr>
              <a:t>Total remittances, resident population and remittances per head </a:t>
            </a:r>
            <a:endParaRPr lang="en-US" sz="1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0357" y="4003077"/>
            <a:ext cx="46800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7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The empirical strategy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Segnaposto contenuto 2"/>
              <p:cNvSpPr>
                <a:spLocks noGrp="1"/>
              </p:cNvSpPr>
              <p:nvPr>
                <p:ph idx="1"/>
              </p:nvPr>
            </p:nvSpPr>
            <p:spPr>
              <a:xfrm>
                <a:off x="466323" y="1279086"/>
                <a:ext cx="8229600" cy="5030234"/>
              </a:xfrm>
            </p:spPr>
            <p:txBody>
              <a:bodyPr>
                <a:normAutofit lnSpcReduction="10000"/>
              </a:bodyPr>
              <a:lstStyle/>
              <a:p>
                <a:pPr marL="0" lvl="1" indent="0" algn="just">
                  <a:spcAft>
                    <a:spcPts val="1800"/>
                  </a:spcAft>
                  <a:buNone/>
                </a:pPr>
                <a:r>
                  <a:rPr lang="en-US" sz="1600" u="sng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Local projections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16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Jordà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2015)</a:t>
                </a:r>
              </a:p>
              <a:p>
                <a:pPr marL="0" lvl="1" indent="0" algn="just"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/>
                        <m:t>∆</m:t>
                      </m:r>
                      <m:sSub>
                        <m:sSubPr>
                          <m:ctrlPr>
                            <a:rPr lang="en-US" sz="1600" i="1"/>
                          </m:ctrlPr>
                        </m:sSubPr>
                        <m:e>
                          <m:r>
                            <a:rPr lang="en-US" sz="1600" i="1"/>
                            <m:t>𝑌</m:t>
                          </m:r>
                        </m:e>
                        <m:sub>
                          <m:r>
                            <a:rPr lang="en-US" sz="1600" i="1"/>
                            <m:t>𝑐</m:t>
                          </m:r>
                          <m:r>
                            <a:rPr lang="en-US" sz="1600" i="1"/>
                            <m:t>,</m:t>
                          </m:r>
                          <m:r>
                            <a:rPr lang="en-US" sz="1600" i="1"/>
                            <m:t>𝑡</m:t>
                          </m:r>
                          <m:r>
                            <a:rPr lang="en-US" sz="1600" i="1"/>
                            <m:t>+</m:t>
                          </m:r>
                          <m:r>
                            <a:rPr lang="en-US" sz="1600" i="1"/>
                            <m:t>h</m:t>
                          </m:r>
                        </m:sub>
                      </m:sSub>
                      <m:r>
                        <a:rPr lang="en-US" sz="1600" i="1"/>
                        <m:t>=</m:t>
                      </m:r>
                      <m:sSub>
                        <m:sSubPr>
                          <m:ctrlPr>
                            <a:rPr lang="en-US" sz="1600" i="1"/>
                          </m:ctrlPr>
                        </m:sSubPr>
                        <m:e>
                          <m:r>
                            <a:rPr lang="en-US" sz="1600" i="1"/>
                            <m:t>𝛾</m:t>
                          </m:r>
                        </m:e>
                        <m:sub>
                          <m:r>
                            <a:rPr lang="en-US" sz="1600" i="1"/>
                            <m:t>h</m:t>
                          </m:r>
                        </m:sub>
                      </m:sSub>
                      <m:r>
                        <a:rPr lang="en-US" sz="1600" i="1"/>
                        <m:t>+</m:t>
                      </m:r>
                      <m:sSub>
                        <m:sSubPr>
                          <m:ctrlPr>
                            <a:rPr lang="en-US" sz="1600" i="1"/>
                          </m:ctrlPr>
                        </m:sSubPr>
                        <m:e>
                          <m:r>
                            <a:rPr lang="en-US" sz="1600" i="1"/>
                            <m:t>𝑢</m:t>
                          </m:r>
                        </m:e>
                        <m:sub>
                          <m:r>
                            <a:rPr lang="en-US" sz="1600" i="1"/>
                            <m:t>𝑐</m:t>
                          </m:r>
                          <m:r>
                            <a:rPr lang="en-US" sz="1600" i="1"/>
                            <m:t>,</m:t>
                          </m:r>
                          <m:r>
                            <a:rPr lang="en-US" sz="1600" i="1"/>
                            <m:t>h</m:t>
                          </m:r>
                        </m:sub>
                      </m:sSub>
                      <m:r>
                        <a:rPr lang="en-US" sz="1600" i="1"/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1600" i="1"/>
                          </m:ctrlPr>
                        </m:naryPr>
                        <m:sub>
                          <m:r>
                            <a:rPr lang="en-US" sz="1600" i="1"/>
                            <m:t>𝑖</m:t>
                          </m:r>
                          <m:r>
                            <a:rPr lang="en-US" sz="1600" i="1"/>
                            <m:t>=1</m:t>
                          </m:r>
                        </m:sub>
                        <m:sup>
                          <m:r>
                            <a:rPr lang="en-US" sz="1600" i="1"/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US" sz="1600" i="1"/>
                              </m:ctrlPr>
                            </m:sSubPr>
                            <m:e>
                              <m:r>
                                <a:rPr lang="en-US" sz="1600" i="1"/>
                                <m:t>𝛼</m:t>
                              </m:r>
                            </m:e>
                            <m:sub>
                              <m:r>
                                <a:rPr lang="en-US" sz="1600" i="1"/>
                                <m:t>𝑖</m:t>
                              </m:r>
                            </m:sub>
                          </m:sSub>
                          <m:r>
                            <a:rPr lang="en-US" sz="1600" i="1"/>
                            <m:t>∆</m:t>
                          </m:r>
                          <m:sSub>
                            <m:sSubPr>
                              <m:ctrlPr>
                                <a:rPr lang="en-US" sz="1600" i="1"/>
                              </m:ctrlPr>
                            </m:sSubPr>
                            <m:e>
                              <m:r>
                                <a:rPr lang="en-US" sz="1600" i="1"/>
                                <m:t>𝑌</m:t>
                              </m:r>
                            </m:e>
                            <m:sub>
                              <m:r>
                                <a:rPr lang="en-US" sz="1600" i="1"/>
                                <m:t>𝑐</m:t>
                              </m:r>
                              <m:r>
                                <a:rPr lang="en-US" sz="1600" i="1"/>
                                <m:t>,</m:t>
                              </m:r>
                              <m:r>
                                <a:rPr lang="en-US" sz="1600" i="1"/>
                                <m:t>𝑡</m:t>
                              </m:r>
                              <m:r>
                                <a:rPr lang="en-US" sz="1600" i="1"/>
                                <m:t>−</m:t>
                              </m:r>
                              <m:r>
                                <a:rPr lang="en-US" sz="1600" i="1"/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1600" i="1"/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1600" i="1"/>
                          </m:ctrlPr>
                        </m:naryPr>
                        <m:sub>
                          <m:r>
                            <a:rPr lang="en-US" sz="1600" i="1"/>
                            <m:t>𝑖</m:t>
                          </m:r>
                          <m:r>
                            <a:rPr lang="en-US" sz="1600" i="1"/>
                            <m:t>=0</m:t>
                          </m:r>
                        </m:sub>
                        <m:sup>
                          <m:r>
                            <a:rPr lang="en-US" sz="1600" i="1"/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sz="1600" i="1"/>
                              </m:ctrlPr>
                            </m:sSubPr>
                            <m:e>
                              <m:r>
                                <a:rPr lang="en-US" sz="1600" i="1"/>
                                <m:t>𝛽</m:t>
                              </m:r>
                            </m:e>
                            <m:sub>
                              <m:r>
                                <a:rPr lang="en-US" sz="1600" i="1"/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600" i="1"/>
                              </m:ctrlPr>
                            </m:sSubPr>
                            <m:e>
                              <m:r>
                                <a:rPr lang="en-US" sz="1600" i="1"/>
                                <m:t>𝑥</m:t>
                              </m:r>
                            </m:e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600" i="1"/>
                                  </m:ctrlPr>
                                </m:dPr>
                                <m:e>
                                  <m:r>
                                    <a:rPr lang="en-US" sz="1600" i="1"/>
                                    <m:t>𝑐</m:t>
                                  </m:r>
                                  <m:r>
                                    <a:rPr lang="en-US" sz="1600" i="1"/>
                                    <m:t>, </m:t>
                                  </m:r>
                                  <m:r>
                                    <a:rPr lang="en-US" sz="1600" i="1"/>
                                    <m:t>𝐼𝑡𝑎</m:t>
                                  </m:r>
                                </m:e>
                              </m:d>
                              <m:r>
                                <a:rPr lang="en-US" sz="1600" i="1"/>
                                <m:t>,</m:t>
                              </m:r>
                              <m:r>
                                <a:rPr lang="en-US" sz="1600" i="1"/>
                                <m:t>𝑡</m:t>
                              </m:r>
                              <m:r>
                                <a:rPr lang="en-US" sz="1600" i="1"/>
                                <m:t>−</m:t>
                              </m:r>
                              <m:r>
                                <a:rPr lang="en-US" sz="1600" i="1"/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1600" i="1"/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1600" i="1"/>
                          </m:ctrlPr>
                        </m:naryPr>
                        <m:sub>
                          <m:r>
                            <a:rPr lang="en-US" sz="1600" i="1"/>
                            <m:t>𝑖</m:t>
                          </m:r>
                          <m:r>
                            <a:rPr lang="en-US" sz="1600" i="1"/>
                            <m:t>=1</m:t>
                          </m:r>
                        </m:sub>
                        <m:sup>
                          <m:r>
                            <a:rPr lang="en-US" sz="1600" i="1"/>
                            <m:t>𝑝</m:t>
                          </m:r>
                        </m:sup>
                        <m:e>
                          <m:sSub>
                            <m:sSubPr>
                              <m:ctrlPr>
                                <a:rPr lang="en-US" sz="1600" i="1"/>
                              </m:ctrlPr>
                            </m:sSubPr>
                            <m:e>
                              <m:r>
                                <a:rPr lang="en-US" sz="1600" i="1"/>
                                <m:t>𝜃</m:t>
                              </m:r>
                            </m:e>
                            <m:sub>
                              <m:r>
                                <a:rPr lang="en-US" sz="1600" i="1"/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600" i="1"/>
                              </m:ctrlPr>
                            </m:sSubPr>
                            <m:e>
                              <m:r>
                                <a:rPr lang="en-US" sz="1600" i="1"/>
                                <m:t>𝑍</m:t>
                              </m:r>
                            </m:e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600" i="1"/>
                                  </m:ctrlPr>
                                </m:dPr>
                                <m:e>
                                  <m:r>
                                    <a:rPr lang="en-US" sz="1600" i="1"/>
                                    <m:t>𝑐</m:t>
                                  </m:r>
                                  <m:r>
                                    <a:rPr lang="en-US" sz="1600" i="1"/>
                                    <m:t>, </m:t>
                                  </m:r>
                                  <m:r>
                                    <a:rPr lang="en-US" sz="1600" i="1"/>
                                    <m:t>𝐼𝑡𝑎</m:t>
                                  </m:r>
                                </m:e>
                              </m:d>
                              <m:r>
                                <a:rPr lang="en-US" sz="1600" i="1"/>
                                <m:t>,</m:t>
                              </m:r>
                              <m:r>
                                <a:rPr lang="en-US" sz="1600" i="1"/>
                                <m:t>𝑡</m:t>
                              </m:r>
                              <m:r>
                                <a:rPr lang="en-US" sz="1600" i="1"/>
                                <m:t>−</m:t>
                              </m:r>
                              <m:r>
                                <a:rPr lang="en-US" sz="1600" i="1"/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1600" i="1"/>
                        <m:t>+</m:t>
                      </m:r>
                      <m:sSub>
                        <m:sSubPr>
                          <m:ctrlPr>
                            <a:rPr lang="en-US" sz="1600" i="1"/>
                          </m:ctrlPr>
                        </m:sSubPr>
                        <m:e>
                          <m:r>
                            <a:rPr lang="en-US" sz="1600" i="1"/>
                            <m:t>𝜀</m:t>
                          </m:r>
                        </m:e>
                        <m:sub>
                          <m:argPr>
                            <m:argSz m:val="-1"/>
                          </m:argPr>
                          <m:r>
                            <a:rPr lang="en-US" sz="1600" i="1"/>
                            <m:t>𝑐</m:t>
                          </m:r>
                          <m:r>
                            <a:rPr lang="en-US" sz="1600" i="1"/>
                            <m:t>, </m:t>
                          </m:r>
                          <m:r>
                            <a:rPr lang="en-US" sz="1600" i="1"/>
                            <m:t>𝑡</m:t>
                          </m:r>
                          <m:r>
                            <a:rPr lang="en-US" sz="1600" i="1"/>
                            <m:t>+</m:t>
                          </m:r>
                          <m:r>
                            <a:rPr lang="en-US" sz="1600" i="1"/>
                            <m:t>h</m:t>
                          </m:r>
                        </m:sub>
                      </m:sSub>
                    </m:oMath>
                  </m:oMathPara>
                </a14:m>
                <a:endParaRPr lang="en-US" sz="16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lvl="1" indent="0" algn="just">
                  <a:spcAft>
                    <a:spcPts val="600"/>
                  </a:spcAft>
                  <a:buNone/>
                </a:pP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where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endParaRPr lang="en-US" sz="16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285750" lvl="1" algn="just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6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ΔY</a:t>
                </a:r>
                <a:r>
                  <a:rPr lang="en-US" sz="1600" i="1" baseline="-25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c,t+h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measures the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year-on-year growth of remittance outflows from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Italy to country </a:t>
                </a:r>
                <a:r>
                  <a:rPr lang="en-US" sz="16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in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quarter </a:t>
                </a:r>
                <a:r>
                  <a:rPr lang="en-US" sz="16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t+h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; as it is customary in the literature, this term is also present in the set of regressors in lagged form.</a:t>
                </a:r>
              </a:p>
              <a:p>
                <a:pPr marL="285750" lvl="1" algn="just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/>
                        </m:ctrlPr>
                      </m:sSubPr>
                      <m:e>
                        <m:r>
                          <a:rPr lang="en-US" sz="1600" i="1"/>
                          <m:t>𝑥</m:t>
                        </m:r>
                      </m:e>
                      <m:sub>
                        <m:d>
                          <m:dPr>
                            <m:begChr m:val="{"/>
                            <m:endChr m:val="}"/>
                            <m:ctrlPr>
                              <a:rPr lang="en-US" sz="1600" i="1"/>
                            </m:ctrlPr>
                          </m:dPr>
                          <m:e>
                            <m:r>
                              <a:rPr lang="en-US" sz="1600" i="1"/>
                              <m:t>𝑐</m:t>
                            </m:r>
                            <m:r>
                              <a:rPr lang="en-US" sz="1600" i="1"/>
                              <m:t>, </m:t>
                            </m:r>
                            <m:r>
                              <a:rPr lang="en-US" sz="1600" i="1"/>
                              <m:t>𝐼𝑡𝑎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represents the exogenous variable of interest, i.e. the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shocks/changes to which are supposed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to influence the dynamic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behavior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of the year-on-year growth of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remittance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outflows from Italy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pPr marL="285750" lvl="1" algn="just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/>
                        </m:ctrlPr>
                      </m:sSubPr>
                      <m:e>
                        <m:r>
                          <a:rPr lang="en-US" sz="1600" i="1"/>
                          <m:t>𝑍</m:t>
                        </m:r>
                      </m:e>
                      <m:sub>
                        <m:d>
                          <m:dPr>
                            <m:begChr m:val="{"/>
                            <m:endChr m:val="}"/>
                            <m:ctrlPr>
                              <a:rPr lang="en-US" sz="1600" i="1"/>
                            </m:ctrlPr>
                          </m:dPr>
                          <m:e>
                            <m:r>
                              <a:rPr lang="en-US" sz="1600" i="1"/>
                              <m:t>𝑐</m:t>
                            </m:r>
                            <m:r>
                              <a:rPr lang="en-US" sz="1600" i="1"/>
                              <m:t>, </m:t>
                            </m:r>
                            <m:r>
                              <a:rPr lang="en-US" sz="1600" i="1"/>
                              <m:t>𝐼𝑡𝑎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contains a set of other control variables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16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γ</a:t>
                </a:r>
                <a:r>
                  <a:rPr lang="en-US" sz="1600" i="1" baseline="-25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h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is the constant term, </a:t>
                </a:r>
                <a:r>
                  <a:rPr lang="en-US" sz="16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u</a:t>
                </a:r>
                <a:r>
                  <a:rPr lang="en-US" sz="1600" i="1" baseline="-25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c,h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is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the country-specific fixed effect and </a:t>
                </a:r>
                <a:r>
                  <a:rPr lang="en-US" sz="16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ε</a:t>
                </a:r>
                <a:r>
                  <a:rPr lang="en-US" sz="1600" i="1" baseline="-25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c,t+h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is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the error term. </a:t>
                </a:r>
              </a:p>
              <a:p>
                <a:pPr marL="0" lvl="1" indent="0" algn="just">
                  <a:buNone/>
                </a:pP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The highly unbalanced panel, the quarterly frequency of data and the relatively short window available for estimation (2020Q1-2021Q4), imposed </a:t>
                </a:r>
                <a:r>
                  <a:rPr lang="en-US" sz="1600" u="sng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hard choices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:r>
                  <a:rPr lang="en-US" sz="16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i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 no chance to take into account forward leads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d>
                          <m:dPr>
                            <m:begChr m:val="{"/>
                            <m:endChr m:val="}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𝐼𝑡𝑎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; ii)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and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are constrained to be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0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while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is constrained to be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1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; and iii) the estimation </a:t>
                </a:r>
                <a:r>
                  <a:rPr lang="en-US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horizon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h </a:t>
                </a:r>
                <a:r>
                  <a:rPr lang="en-US" sz="1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for the IRFs has been set to </a:t>
                </a:r>
                <a:r>
                  <a:rPr lang="en-US" sz="16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2.</a:t>
                </a:r>
              </a:p>
            </p:txBody>
          </p:sp>
        </mc:Choice>
        <mc:Fallback>
          <p:sp>
            <p:nvSpPr>
              <p:cNvPr id="7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6323" y="1279086"/>
                <a:ext cx="8229600" cy="5030234"/>
              </a:xfrm>
              <a:blipFill>
                <a:blip r:embed="rId3"/>
                <a:stretch>
                  <a:fillRect l="-370" t="-970" r="-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587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The empirical strategy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79086"/>
            <a:ext cx="8229600" cy="5030234"/>
          </a:xfrm>
        </p:spPr>
        <p:txBody>
          <a:bodyPr>
            <a:normAutofit lnSpcReduction="10000"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In the </a:t>
            </a:r>
            <a:r>
              <a:rPr lang="en-US" sz="1600" u="sng" dirty="0" smtClean="0">
                <a:latin typeface="Cambria" panose="02040503050406030204" pitchFamily="18" charset="0"/>
              </a:rPr>
              <a:t>baseline model</a:t>
            </a:r>
            <a:r>
              <a:rPr lang="en-US" sz="1600" dirty="0" smtClean="0">
                <a:latin typeface="Cambria" panose="02040503050406030204" pitchFamily="18" charset="0"/>
              </a:rPr>
              <a:t>, reliance on </a:t>
            </a:r>
            <a:r>
              <a:rPr lang="en-US" sz="1600" b="1" dirty="0" smtClean="0">
                <a:latin typeface="Cambria" panose="02040503050406030204" pitchFamily="18" charset="0"/>
              </a:rPr>
              <a:t>four variables</a:t>
            </a:r>
            <a:r>
              <a:rPr lang="en-US" sz="1600" dirty="0" smtClean="0">
                <a:latin typeface="Cambria" panose="02040503050406030204" pitchFamily="18" charset="0"/>
              </a:rPr>
              <a:t>, measuring </a:t>
            </a:r>
            <a:r>
              <a:rPr lang="en-US" sz="1600" dirty="0" smtClean="0">
                <a:latin typeface="Cambria" panose="02040503050406030204" pitchFamily="18" charset="0"/>
              </a:rPr>
              <a:t>the </a:t>
            </a:r>
            <a:r>
              <a:rPr lang="en-US" sz="1600" dirty="0" smtClean="0">
                <a:latin typeface="Cambria" panose="02040503050406030204" pitchFamily="18" charset="0"/>
              </a:rPr>
              <a:t>severity of the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u="sng" dirty="0" smtClean="0">
                <a:latin typeface="Cambria" panose="02040503050406030204" pitchFamily="18" charset="0"/>
              </a:rPr>
              <a:t>pandemic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smtClean="0">
                <a:latin typeface="Cambria" panose="02040503050406030204" pitchFamily="18" charset="0"/>
              </a:rPr>
              <a:t>(COVID19 </a:t>
            </a:r>
            <a:r>
              <a:rPr lang="en-US" sz="1600" i="1" dirty="0" smtClean="0">
                <a:latin typeface="Cambria" panose="02040503050406030204" pitchFamily="18" charset="0"/>
              </a:rPr>
              <a:t>new</a:t>
            </a:r>
            <a:r>
              <a:rPr lang="en-US" sz="1600" dirty="0" smtClean="0">
                <a:latin typeface="Cambria" panose="02040503050406030204" pitchFamily="18" charset="0"/>
              </a:rPr>
              <a:t> infections) and </a:t>
            </a:r>
            <a:r>
              <a:rPr lang="en-US" sz="1600" dirty="0" smtClean="0">
                <a:latin typeface="Cambria" panose="02040503050406030204" pitchFamily="18" charset="0"/>
              </a:rPr>
              <a:t>the related adverse impact on the </a:t>
            </a:r>
            <a:r>
              <a:rPr lang="en-US" sz="1600" u="sng" dirty="0" smtClean="0">
                <a:latin typeface="Cambria" panose="02040503050406030204" pitchFamily="18" charset="0"/>
              </a:rPr>
              <a:t>dynamics of economic activity</a:t>
            </a:r>
            <a:r>
              <a:rPr lang="en-US" sz="1600" dirty="0" smtClean="0">
                <a:latin typeface="Cambria" panose="02040503050406030204" pitchFamily="18" charset="0"/>
              </a:rPr>
              <a:t> (real GDP growth rate), both at home countries and in Italy.</a:t>
            </a:r>
          </a:p>
          <a:p>
            <a:pPr marL="0" lvl="1" indent="0" algn="just">
              <a:spcAft>
                <a:spcPts val="600"/>
              </a:spcAft>
              <a:buNone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In a set of </a:t>
            </a:r>
            <a:r>
              <a:rPr lang="en-US" sz="1600" u="sng" dirty="0" smtClean="0">
                <a:latin typeface="Cambria" panose="02040503050406030204" pitchFamily="18" charset="0"/>
              </a:rPr>
              <a:t>extended models</a:t>
            </a:r>
            <a:r>
              <a:rPr lang="en-US" sz="1600" dirty="0" smtClean="0">
                <a:latin typeface="Cambria" panose="02040503050406030204" pitchFamily="18" charset="0"/>
              </a:rPr>
              <a:t>, explicit role for: </a:t>
            </a:r>
            <a:r>
              <a:rPr lang="en-US" sz="1600" u="sng" dirty="0" smtClean="0">
                <a:latin typeface="Cambria" panose="02040503050406030204" pitchFamily="18" charset="0"/>
              </a:rPr>
              <a:t>containment measures</a:t>
            </a:r>
            <a:r>
              <a:rPr lang="en-US" sz="1600" dirty="0" smtClean="0">
                <a:latin typeface="Cambria" panose="02040503050406030204" pitchFamily="18" charset="0"/>
              </a:rPr>
              <a:t> (the </a:t>
            </a:r>
            <a:r>
              <a:rPr lang="en-US" sz="1600" dirty="0" err="1" smtClean="0">
                <a:latin typeface="Cambria" panose="02040503050406030204" pitchFamily="18" charset="0"/>
              </a:rPr>
              <a:t>OxSI</a:t>
            </a:r>
            <a:r>
              <a:rPr lang="en-US" sz="1600" dirty="0" smtClean="0">
                <a:latin typeface="Cambria" panose="02040503050406030204" pitchFamily="18" charset="0"/>
              </a:rPr>
              <a:t> index), both at home countries and in Italy; </a:t>
            </a:r>
            <a:r>
              <a:rPr lang="en-US" sz="1600" u="sng" dirty="0" smtClean="0">
                <a:latin typeface="Cambria" panose="02040503050406030204" pitchFamily="18" charset="0"/>
              </a:rPr>
              <a:t>(un)availability of travels</a:t>
            </a:r>
            <a:r>
              <a:rPr lang="en-US" sz="1600" dirty="0" smtClean="0">
                <a:latin typeface="Cambria" panose="02040503050406030204" pitchFamily="18" charset="0"/>
              </a:rPr>
              <a:t> back to home countries (“Flights to …” searches on Google Trends</a:t>
            </a:r>
            <a:r>
              <a:rPr lang="en-US" sz="1600" dirty="0" smtClean="0">
                <a:latin typeface="Cambria" panose="02040503050406030204" pitchFamily="18" charset="0"/>
              </a:rPr>
              <a:t>) as activator of formal channels; </a:t>
            </a:r>
            <a:r>
              <a:rPr lang="en-US" sz="1600" dirty="0" smtClean="0">
                <a:latin typeface="Cambria" panose="02040503050406030204" pitchFamily="18" charset="0"/>
              </a:rPr>
              <a:t>diffusion of </a:t>
            </a:r>
            <a:r>
              <a:rPr lang="en-US" sz="1600" u="sng" dirty="0" smtClean="0">
                <a:latin typeface="Cambria" panose="02040503050406030204" pitchFamily="18" charset="0"/>
              </a:rPr>
              <a:t>digitalized </a:t>
            </a:r>
            <a:r>
              <a:rPr lang="en-US" sz="1600" u="sng" dirty="0" smtClean="0">
                <a:latin typeface="Cambria" panose="02040503050406030204" pitchFamily="18" charset="0"/>
              </a:rPr>
              <a:t>payment instruments</a:t>
            </a:r>
            <a:r>
              <a:rPr lang="en-US" sz="1600" dirty="0" smtClean="0">
                <a:latin typeface="Cambria" panose="02040503050406030204" pitchFamily="18" charset="0"/>
              </a:rPr>
              <a:t>.</a:t>
            </a: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spcAft>
                <a:spcPts val="600"/>
              </a:spcAft>
              <a:buNone/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>
                <a:latin typeface="Cambria" panose="02040503050406030204" pitchFamily="18" charset="0"/>
              </a:rPr>
              <a:t>Each of </a:t>
            </a:r>
            <a:r>
              <a:rPr lang="en-US" sz="1600" dirty="0" smtClean="0">
                <a:latin typeface="Cambria" panose="02040503050406030204" pitchFamily="18" charset="0"/>
              </a:rPr>
              <a:t>these variables </a:t>
            </a:r>
            <a:r>
              <a:rPr lang="en-US" sz="1600" dirty="0">
                <a:latin typeface="Cambria" panose="02040503050406030204" pitchFamily="18" charset="0"/>
              </a:rPr>
              <a:t>will assume, in rotation, the role of “shocked” variable able to influence the dynamics of remittance outflows from Italy.</a:t>
            </a:r>
          </a:p>
          <a:p>
            <a:pPr marL="0" lvl="1" indent="0" algn="just">
              <a:spcAft>
                <a:spcPts val="600"/>
              </a:spcAft>
              <a:buNone/>
            </a:pPr>
            <a:endParaRPr lang="en-US" sz="1600" i="1" dirty="0" smtClean="0">
              <a:latin typeface="Cambria" panose="02040503050406030204" pitchFamily="18" charset="0"/>
            </a:endParaRP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As suggested by the literature, both the baseline and the extended models take also into </a:t>
            </a:r>
            <a:r>
              <a:rPr lang="en-US" sz="1600" dirty="0">
                <a:latin typeface="Cambria" panose="02040503050406030204" pitchFamily="18" charset="0"/>
              </a:rPr>
              <a:t>account </a:t>
            </a:r>
            <a:r>
              <a:rPr lang="en-US" sz="1600" dirty="0" smtClean="0">
                <a:latin typeface="Cambria" panose="02040503050406030204" pitchFamily="18" charset="0"/>
              </a:rPr>
              <a:t>the changes </a:t>
            </a:r>
            <a:r>
              <a:rPr lang="en-US" sz="1600" dirty="0">
                <a:latin typeface="Cambria" panose="02040503050406030204" pitchFamily="18" charset="0"/>
              </a:rPr>
              <a:t>in the FX rate </a:t>
            </a:r>
            <a:r>
              <a:rPr lang="en-US" sz="1600" dirty="0" err="1">
                <a:latin typeface="Cambria" panose="02040503050406030204" pitchFamily="18" charset="0"/>
              </a:rPr>
              <a:t>wrt</a:t>
            </a:r>
            <a:r>
              <a:rPr lang="en-US" sz="1600" dirty="0">
                <a:latin typeface="Cambria" panose="02040503050406030204" pitchFamily="18" charset="0"/>
              </a:rPr>
              <a:t> the euro as a further exogenous </a:t>
            </a:r>
            <a:r>
              <a:rPr lang="en-US" sz="1600" dirty="0" smtClean="0">
                <a:latin typeface="Cambria" panose="02040503050406030204" pitchFamily="18" charset="0"/>
              </a:rPr>
              <a:t>determinant of remittance outflows.</a:t>
            </a:r>
          </a:p>
          <a:p>
            <a:pPr marL="0" lvl="1" indent="0" algn="just">
              <a:spcAft>
                <a:spcPts val="600"/>
              </a:spcAft>
              <a:buNone/>
            </a:pPr>
            <a:endParaRPr lang="en-US" sz="1600" dirty="0">
              <a:latin typeface="Cambria" panose="02040503050406030204" pitchFamily="18" charset="0"/>
            </a:endParaRPr>
          </a:p>
          <a:p>
            <a:pPr marL="0" lvl="1" indent="0" algn="just">
              <a:spcAft>
                <a:spcPts val="600"/>
              </a:spcAft>
              <a:buNone/>
            </a:pPr>
            <a:r>
              <a:rPr lang="en-US" sz="1600" dirty="0" smtClean="0">
                <a:latin typeface="Cambria" panose="02040503050406030204" pitchFamily="18" charset="0"/>
              </a:rPr>
              <a:t>All variables expressed in logs or delta-logs. </a:t>
            </a:r>
            <a:endParaRPr lang="en-US" sz="16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6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2079" y="116632"/>
            <a:ext cx="9144000" cy="9000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Main estimation results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(baseline)</a:t>
            </a: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66323" y="1269561"/>
            <a:ext cx="8229600" cy="900000"/>
          </a:xfrm>
        </p:spPr>
        <p:txBody>
          <a:bodyPr>
            <a:noAutofit/>
          </a:bodyPr>
          <a:lstStyle/>
          <a:p>
            <a:pPr marL="0" lvl="1" indent="0" algn="just">
              <a:spcAft>
                <a:spcPts val="600"/>
              </a:spcAft>
              <a:buNone/>
            </a:pPr>
            <a:r>
              <a:rPr lang="en-US" sz="1600" b="1" dirty="0" smtClean="0">
                <a:latin typeface="Cambria" panose="02040503050406030204" pitchFamily="18" charset="0"/>
              </a:rPr>
              <a:t>Result # 1</a:t>
            </a:r>
            <a:r>
              <a:rPr lang="en-US" sz="1600" dirty="0" smtClean="0">
                <a:latin typeface="Cambria" panose="02040503050406030204" pitchFamily="18" charset="0"/>
              </a:rPr>
              <a:t>: </a:t>
            </a:r>
            <a:r>
              <a:rPr lang="en-GB" sz="1600" dirty="0" smtClean="0">
                <a:latin typeface="Cambria" panose="02040503050406030204" pitchFamily="18" charset="0"/>
              </a:rPr>
              <a:t>Remittance </a:t>
            </a:r>
            <a:r>
              <a:rPr lang="en-GB" sz="1600" dirty="0">
                <a:latin typeface="Cambria" panose="02040503050406030204" pitchFamily="18" charset="0"/>
              </a:rPr>
              <a:t>growth is </a:t>
            </a:r>
            <a:r>
              <a:rPr lang="en-GB" sz="1600" u="sng" dirty="0">
                <a:latin typeface="Cambria" panose="02040503050406030204" pitchFamily="18" charset="0"/>
              </a:rPr>
              <a:t>positively associated with the COVID-19 infection </a:t>
            </a:r>
            <a:r>
              <a:rPr lang="en-GB" sz="1600" u="sng" dirty="0" smtClean="0">
                <a:latin typeface="Cambria" panose="02040503050406030204" pitchFamily="18" charset="0"/>
              </a:rPr>
              <a:t>rate at home</a:t>
            </a:r>
            <a:r>
              <a:rPr lang="en-GB" sz="1600" dirty="0" smtClean="0">
                <a:latin typeface="Cambria" panose="02040503050406030204" pitchFamily="18" charset="0"/>
              </a:rPr>
              <a:t>, suggesting an important role played by migrants</a:t>
            </a:r>
            <a:r>
              <a:rPr lang="en-GB" sz="1600" dirty="0">
                <a:latin typeface="Cambria" panose="02040503050406030204" pitchFamily="18" charset="0"/>
              </a:rPr>
              <a:t>’ </a:t>
            </a:r>
            <a:r>
              <a:rPr lang="en-GB" sz="1600" i="1" u="sng" dirty="0">
                <a:latin typeface="Cambria" panose="02040503050406030204" pitchFamily="18" charset="0"/>
              </a:rPr>
              <a:t>altruism</a:t>
            </a:r>
            <a:r>
              <a:rPr lang="en-GB" sz="1600" u="sng" dirty="0">
                <a:latin typeface="Cambria" panose="02040503050406030204" pitchFamily="18" charset="0"/>
              </a:rPr>
              <a:t> or </a:t>
            </a:r>
            <a:r>
              <a:rPr lang="en-GB" sz="1600" i="1" u="sng" dirty="0">
                <a:latin typeface="Cambria" panose="02040503050406030204" pitchFamily="18" charset="0"/>
              </a:rPr>
              <a:t>insurance </a:t>
            </a:r>
            <a:r>
              <a:rPr lang="en-GB" sz="1600" i="1" u="sng" dirty="0" smtClean="0">
                <a:latin typeface="Cambria" panose="02040503050406030204" pitchFamily="18" charset="0"/>
              </a:rPr>
              <a:t>motive</a:t>
            </a:r>
            <a:r>
              <a:rPr lang="en-GB" sz="1600" dirty="0">
                <a:latin typeface="Cambria" panose="02040503050406030204" pitchFamily="18" charset="0"/>
              </a:rPr>
              <a:t> </a:t>
            </a:r>
            <a:r>
              <a:rPr lang="en-GB" sz="1600" dirty="0" smtClean="0">
                <a:latin typeface="Cambria" panose="02040503050406030204" pitchFamily="18" charset="0"/>
              </a:rPr>
              <a:t>for explaining the resilience of remittances.</a:t>
            </a:r>
            <a:endParaRPr lang="en-US" sz="1600" i="1" dirty="0" smtClean="0">
              <a:latin typeface="Cambria" panose="020405030504060302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192" y="2100405"/>
            <a:ext cx="6071616" cy="475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8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13BA6DC4AE18F40B78929C962F55BC0" ma:contentTypeVersion="4" ma:contentTypeDescription="Creare un nuovo documento." ma:contentTypeScope="" ma:versionID="729878aa2e1b88ad0b9d9f8877dadee4">
  <xsd:schema xmlns:xsd="http://www.w3.org/2001/XMLSchema" xmlns:xs="http://www.w3.org/2001/XMLSchema" xmlns:p="http://schemas.microsoft.com/office/2006/metadata/properties" xmlns:ns2="38c4fa23-c3d8-4d12-8c91-4d0bfae8cf66" targetNamespace="http://schemas.microsoft.com/office/2006/metadata/properties" ma:root="true" ma:fieldsID="ff747d34afd199433a381037941573af" ns2:_="">
    <xsd:import namespace="38c4fa23-c3d8-4d12-8c91-4d0bfae8cf66"/>
    <xsd:element name="properties">
      <xsd:complexType>
        <xsd:sequence>
          <xsd:element name="documentManagement">
            <xsd:complexType>
              <xsd:all>
                <xsd:element ref="ns2:Parole_x0020_chia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c4fa23-c3d8-4d12-8c91-4d0bfae8cf66" elementFormDefault="qualified">
    <xsd:import namespace="http://schemas.microsoft.com/office/2006/documentManagement/types"/>
    <xsd:import namespace="http://schemas.microsoft.com/office/infopath/2007/PartnerControls"/>
    <xsd:element name="Parole_x0020_chiave" ma:index="8" nillable="true" ma:displayName="Parole chiave" ma:internalName="Parole_x0020_chiav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arole_x0020_chiave xmlns="38c4fa23-c3d8-4d12-8c91-4d0bfae8cf66" xsi:nil="true"/>
  </documentManagement>
</p:properties>
</file>

<file path=customXml/itemProps1.xml><?xml version="1.0" encoding="utf-8"?>
<ds:datastoreItem xmlns:ds="http://schemas.openxmlformats.org/officeDocument/2006/customXml" ds:itemID="{DF159F8C-E2ED-4EDF-B9EF-45FCB1F9C6A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60F771-739C-4F35-8F2D-B2D4F9C2B7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c4fa23-c3d8-4d12-8c91-4d0bfae8cf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914F1B-45F8-48AE-B881-A23AD1A49390}">
  <ds:schemaRefs>
    <ds:schemaRef ds:uri="http://schemas.microsoft.com/office/2006/metadata/properties"/>
    <ds:schemaRef ds:uri="http://schemas.microsoft.com/office/2006/documentManagement/types"/>
    <ds:schemaRef ds:uri="38c4fa23-c3d8-4d12-8c91-4d0bfae8cf66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4906</TotalTime>
  <Words>2492</Words>
  <Application>Microsoft Office PowerPoint</Application>
  <PresentationFormat>Presentazione su schermo (4:3)</PresentationFormat>
  <Paragraphs>142</Paragraphs>
  <Slides>23</Slides>
  <Notes>23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9" baseType="lpstr">
      <vt:lpstr>Arial</vt:lpstr>
      <vt:lpstr>Calibri</vt:lpstr>
      <vt:lpstr>Cambria</vt:lpstr>
      <vt:lpstr>Cambria Math</vt:lpstr>
      <vt:lpstr>Wingdings</vt:lpstr>
      <vt:lpstr>Tema di Office</vt:lpstr>
      <vt:lpstr>Remittances in times of crisis:  evidence from Italian corridors</vt:lpstr>
      <vt:lpstr>Presentazione standard di PowerPoint</vt:lpstr>
      <vt:lpstr>Workers’ remittances: a financial lifeline for emerging countries</vt:lpstr>
      <vt:lpstr>Workers’ remittance flows and the COVID-19 shock</vt:lpstr>
      <vt:lpstr>What I do in this paper</vt:lpstr>
      <vt:lpstr>The Italian market for remittances</vt:lpstr>
      <vt:lpstr>The empirical strategy</vt:lpstr>
      <vt:lpstr>The empirical strategy</vt:lpstr>
      <vt:lpstr>Main estimation results (baseline)</vt:lpstr>
      <vt:lpstr>Main estimation results (baseline)</vt:lpstr>
      <vt:lpstr>Main estimation results (baseline)</vt:lpstr>
      <vt:lpstr>Main estimation results (extension 1: containment measures)</vt:lpstr>
      <vt:lpstr>What we have seen thus far: a recap</vt:lpstr>
      <vt:lpstr>Main estimation results (extension 2: formal vs. informal channels)</vt:lpstr>
      <vt:lpstr>Main estimation results (extension 2: formal vs. informal channels)</vt:lpstr>
      <vt:lpstr>Main estimation results (extension 2: formal vs. informal channels)</vt:lpstr>
      <vt:lpstr>Main estimation results (extension 2: formal vs. informal channels)</vt:lpstr>
      <vt:lpstr>Main estimation results (extension 2: formal vs. informal channels)</vt:lpstr>
      <vt:lpstr>Main estimation results (extension 2: formal vs. informal channels)</vt:lpstr>
      <vt:lpstr>Main estimation results (extension 3: digitalization)</vt:lpstr>
      <vt:lpstr>Conclusions and policy implications</vt:lpstr>
      <vt:lpstr>Presentazione standard di PowerPoint</vt:lpstr>
      <vt:lpstr>Main estimation results (baseline)</vt:lpstr>
    </vt:vector>
  </TitlesOfParts>
  <Company>Banca d'Italia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 Marconi</dc:creator>
  <cp:lastModifiedBy>Italy</cp:lastModifiedBy>
  <cp:revision>349</cp:revision>
  <cp:lastPrinted>2019-12-03T14:55:57Z</cp:lastPrinted>
  <dcterms:created xsi:type="dcterms:W3CDTF">2018-09-13T14:57:59Z</dcterms:created>
  <dcterms:modified xsi:type="dcterms:W3CDTF">2022-12-01T15:17:41Z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0x010100913BA6DC4AE18F40B78929C962F55BC0</vt:lpwstr>
  </property>
</Properties>
</file>